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307" r:id="rId4"/>
    <p:sldId id="308" r:id="rId5"/>
    <p:sldId id="315" r:id="rId6"/>
    <p:sldId id="316" r:id="rId7"/>
    <p:sldId id="317" r:id="rId8"/>
    <p:sldId id="318" r:id="rId9"/>
    <p:sldId id="320" r:id="rId10"/>
    <p:sldId id="321" r:id="rId11"/>
    <p:sldId id="322" r:id="rId12"/>
    <p:sldId id="323" r:id="rId13"/>
    <p:sldId id="324" r:id="rId14"/>
    <p:sldId id="309" r:id="rId15"/>
    <p:sldId id="325" r:id="rId16"/>
    <p:sldId id="326" r:id="rId17"/>
    <p:sldId id="310" r:id="rId18"/>
    <p:sldId id="311" r:id="rId19"/>
    <p:sldId id="327" r:id="rId20"/>
    <p:sldId id="328" r:id="rId21"/>
    <p:sldId id="329" r:id="rId22"/>
    <p:sldId id="330" r:id="rId23"/>
    <p:sldId id="331" r:id="rId24"/>
    <p:sldId id="313" r:id="rId25"/>
    <p:sldId id="332" r:id="rId26"/>
    <p:sldId id="333" r:id="rId27"/>
    <p:sldId id="334" r:id="rId28"/>
    <p:sldId id="335" r:id="rId29"/>
    <p:sldId id="336" r:id="rId30"/>
    <p:sldId id="337" r:id="rId31"/>
    <p:sldId id="338" r:id="rId32"/>
    <p:sldId id="339" r:id="rId33"/>
    <p:sldId id="340" r:id="rId34"/>
    <p:sldId id="342" r:id="rId35"/>
    <p:sldId id="341" r:id="rId36"/>
    <p:sldId id="343" r:id="rId37"/>
    <p:sldId id="344" r:id="rId38"/>
    <p:sldId id="345" r:id="rId39"/>
    <p:sldId id="346" r:id="rId40"/>
    <p:sldId id="347" r:id="rId41"/>
    <p:sldId id="348" r:id="rId42"/>
    <p:sldId id="349" r:id="rId43"/>
    <p:sldId id="350" r:id="rId44"/>
    <p:sldId id="351" r:id="rId45"/>
    <p:sldId id="352" r:id="rId46"/>
    <p:sldId id="353" r:id="rId47"/>
    <p:sldId id="355" r:id="rId48"/>
    <p:sldId id="357" r:id="rId49"/>
    <p:sldId id="354" r:id="rId50"/>
    <p:sldId id="358" r:id="rId51"/>
    <p:sldId id="359" r:id="rId52"/>
    <p:sldId id="360" r:id="rId53"/>
    <p:sldId id="361" r:id="rId54"/>
    <p:sldId id="362" r:id="rId55"/>
    <p:sldId id="363" r:id="rId56"/>
    <p:sldId id="364" r:id="rId57"/>
    <p:sldId id="365" r:id="rId58"/>
    <p:sldId id="367" r:id="rId59"/>
    <p:sldId id="366" r:id="rId60"/>
    <p:sldId id="368" r:id="rId61"/>
    <p:sldId id="369" r:id="rId62"/>
    <p:sldId id="370" r:id="rId63"/>
    <p:sldId id="371" r:id="rId64"/>
    <p:sldId id="372" r:id="rId65"/>
    <p:sldId id="373" r:id="rId66"/>
    <p:sldId id="374" r:id="rId67"/>
    <p:sldId id="375" r:id="rId68"/>
    <p:sldId id="376" r:id="rId69"/>
    <p:sldId id="377" r:id="rId70"/>
    <p:sldId id="379" r:id="rId71"/>
    <p:sldId id="380" r:id="rId72"/>
    <p:sldId id="381" r:id="rId73"/>
    <p:sldId id="382" r:id="rId74"/>
    <p:sldId id="383" r:id="rId75"/>
    <p:sldId id="378" r:id="rId76"/>
  </p:sldIdLst>
  <p:sldSz cx="9144000" cy="6661150"/>
  <p:notesSz cx="6858000" cy="9144000"/>
  <p:defaultTextStyle>
    <a:defPPr>
      <a:defRPr lang="ru-RU"/>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098">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F4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1" d="100"/>
          <a:sy n="111" d="100"/>
        </p:scale>
        <p:origin x="1614" y="114"/>
      </p:cViewPr>
      <p:guideLst>
        <p:guide orient="horz" pos="2098"/>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lvl1pPr>
              <a:defRPr/>
            </a:lvl1pPr>
          </a:lstStyle>
          <a:p>
            <a:pPr>
              <a:defRPr/>
            </a:pPr>
            <a:fld id="{8F1608F6-44CD-42F1-9C33-910072B7A4F9}" type="datetimeFigureOut">
              <a:rPr lang="ru-RU"/>
              <a:pPr>
                <a:defRPr/>
              </a:pPr>
              <a:t>20.09.2021</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5AB2F888-5F50-466A-85DA-A79FC320AF3F}" type="slidenum">
              <a:rPr lang="ru-RU"/>
              <a:pPr>
                <a:defRPr/>
              </a:pPr>
              <a:t>‹#›</a:t>
            </a:fld>
            <a:endParaRPr lang="ru-RU"/>
          </a:p>
        </p:txBody>
      </p:sp>
    </p:spTree>
    <p:extLst>
      <p:ext uri="{BB962C8B-B14F-4D97-AF65-F5344CB8AC3E}">
        <p14:creationId xmlns:p14="http://schemas.microsoft.com/office/powerpoint/2010/main" val="3955443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pPr>
              <a:defRPr/>
            </a:pPr>
            <a:fld id="{66C09E83-4558-4024-BE42-AD32513B03B8}" type="datetimeFigureOut">
              <a:rPr lang="ru-RU"/>
              <a:pPr>
                <a:defRPr/>
              </a:pPr>
              <a:t>20.09.2021</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A973979A-A7E2-476A-A89A-BCFE8BE0E0D3}" type="slidenum">
              <a:rPr lang="ru-RU"/>
              <a:pPr>
                <a:defRPr/>
              </a:pPr>
              <a:t>‹#›</a:t>
            </a:fld>
            <a:endParaRPr lang="ru-RU"/>
          </a:p>
        </p:txBody>
      </p:sp>
    </p:spTree>
    <p:extLst>
      <p:ext uri="{BB962C8B-B14F-4D97-AF65-F5344CB8AC3E}">
        <p14:creationId xmlns:p14="http://schemas.microsoft.com/office/powerpoint/2010/main" val="28187114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pPr>
              <a:defRPr/>
            </a:pPr>
            <a:fld id="{A41134D1-4D64-4093-ADD9-AEDC52B0E65C}" type="datetimeFigureOut">
              <a:rPr lang="ru-RU"/>
              <a:pPr>
                <a:defRPr/>
              </a:pPr>
              <a:t>20.09.2021</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3E3EDB42-B757-4E38-912E-8E320CD3A3A6}" type="slidenum">
              <a:rPr lang="ru-RU"/>
              <a:pPr>
                <a:defRPr/>
              </a:pPr>
              <a:t>‹#›</a:t>
            </a:fld>
            <a:endParaRPr lang="ru-RU"/>
          </a:p>
        </p:txBody>
      </p:sp>
    </p:spTree>
    <p:extLst>
      <p:ext uri="{BB962C8B-B14F-4D97-AF65-F5344CB8AC3E}">
        <p14:creationId xmlns:p14="http://schemas.microsoft.com/office/powerpoint/2010/main" val="2443941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pPr>
              <a:defRPr/>
            </a:pPr>
            <a:fld id="{DA9A72D6-A63A-4332-B4A8-46DE85E88963}" type="datetimeFigureOut">
              <a:rPr lang="ru-RU"/>
              <a:pPr>
                <a:defRPr/>
              </a:pPr>
              <a:t>20.09.2021</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76F9BA35-8333-4BF0-BDB3-3C16B680D36A}" type="slidenum">
              <a:rPr lang="ru-RU"/>
              <a:pPr>
                <a:defRPr/>
              </a:pPr>
              <a:t>‹#›</a:t>
            </a:fld>
            <a:endParaRPr lang="ru-RU"/>
          </a:p>
        </p:txBody>
      </p:sp>
    </p:spTree>
    <p:extLst>
      <p:ext uri="{BB962C8B-B14F-4D97-AF65-F5344CB8AC3E}">
        <p14:creationId xmlns:p14="http://schemas.microsoft.com/office/powerpoint/2010/main" val="29210598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lvl1pPr>
              <a:defRPr/>
            </a:lvl1pPr>
          </a:lstStyle>
          <a:p>
            <a:pPr>
              <a:defRPr/>
            </a:pPr>
            <a:fld id="{6C4461B0-B622-4B3A-8B9B-03930CCE38E0}" type="datetimeFigureOut">
              <a:rPr lang="ru-RU"/>
              <a:pPr>
                <a:defRPr/>
              </a:pPr>
              <a:t>20.09.2021</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9C97CABA-D394-4816-B0D9-F51D4F4628A7}" type="slidenum">
              <a:rPr lang="ru-RU"/>
              <a:pPr>
                <a:defRPr/>
              </a:pPr>
              <a:t>‹#›</a:t>
            </a:fld>
            <a:endParaRPr lang="ru-RU"/>
          </a:p>
        </p:txBody>
      </p:sp>
    </p:spTree>
    <p:extLst>
      <p:ext uri="{BB962C8B-B14F-4D97-AF65-F5344CB8AC3E}">
        <p14:creationId xmlns:p14="http://schemas.microsoft.com/office/powerpoint/2010/main" val="14506997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3"/>
          <p:cNvSpPr>
            <a:spLocks noGrp="1"/>
          </p:cNvSpPr>
          <p:nvPr>
            <p:ph type="dt" sz="half" idx="10"/>
          </p:nvPr>
        </p:nvSpPr>
        <p:spPr/>
        <p:txBody>
          <a:bodyPr/>
          <a:lstStyle>
            <a:lvl1pPr>
              <a:defRPr/>
            </a:lvl1pPr>
          </a:lstStyle>
          <a:p>
            <a:pPr>
              <a:defRPr/>
            </a:pPr>
            <a:fld id="{A58A1939-7614-40A8-A735-05D73BE921AC}" type="datetimeFigureOut">
              <a:rPr lang="ru-RU"/>
              <a:pPr>
                <a:defRPr/>
              </a:pPr>
              <a:t>20.09.2021</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C6C977D0-3C16-411B-9C3F-4C932EC6CEE3}" type="slidenum">
              <a:rPr lang="ru-RU"/>
              <a:pPr>
                <a:defRPr/>
              </a:pPr>
              <a:t>‹#›</a:t>
            </a:fld>
            <a:endParaRPr lang="ru-RU"/>
          </a:p>
        </p:txBody>
      </p:sp>
    </p:spTree>
    <p:extLst>
      <p:ext uri="{BB962C8B-B14F-4D97-AF65-F5344CB8AC3E}">
        <p14:creationId xmlns:p14="http://schemas.microsoft.com/office/powerpoint/2010/main" val="126030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3"/>
          <p:cNvSpPr>
            <a:spLocks noGrp="1"/>
          </p:cNvSpPr>
          <p:nvPr>
            <p:ph type="dt" sz="half" idx="10"/>
          </p:nvPr>
        </p:nvSpPr>
        <p:spPr/>
        <p:txBody>
          <a:bodyPr/>
          <a:lstStyle>
            <a:lvl1pPr>
              <a:defRPr/>
            </a:lvl1pPr>
          </a:lstStyle>
          <a:p>
            <a:pPr>
              <a:defRPr/>
            </a:pPr>
            <a:fld id="{DB918528-1DA1-4077-8197-6054F9673B4A}" type="datetimeFigureOut">
              <a:rPr lang="ru-RU"/>
              <a:pPr>
                <a:defRPr/>
              </a:pPr>
              <a:t>20.09.2021</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BB6FE444-8046-4AE2-84B7-6ACCF958094B}" type="slidenum">
              <a:rPr lang="ru-RU"/>
              <a:pPr>
                <a:defRPr/>
              </a:pPr>
              <a:t>‹#›</a:t>
            </a:fld>
            <a:endParaRPr lang="ru-RU"/>
          </a:p>
        </p:txBody>
      </p:sp>
    </p:spTree>
    <p:extLst>
      <p:ext uri="{BB962C8B-B14F-4D97-AF65-F5344CB8AC3E}">
        <p14:creationId xmlns:p14="http://schemas.microsoft.com/office/powerpoint/2010/main" val="23987188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3"/>
          <p:cNvSpPr>
            <a:spLocks noGrp="1"/>
          </p:cNvSpPr>
          <p:nvPr>
            <p:ph type="dt" sz="half" idx="10"/>
          </p:nvPr>
        </p:nvSpPr>
        <p:spPr/>
        <p:txBody>
          <a:bodyPr/>
          <a:lstStyle>
            <a:lvl1pPr>
              <a:defRPr/>
            </a:lvl1pPr>
          </a:lstStyle>
          <a:p>
            <a:pPr>
              <a:defRPr/>
            </a:pPr>
            <a:fld id="{DAAB8492-C015-4E79-8DAD-545FBA5E6DC5}" type="datetimeFigureOut">
              <a:rPr lang="ru-RU"/>
              <a:pPr>
                <a:defRPr/>
              </a:pPr>
              <a:t>20.09.2021</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9988C6AF-0C4A-4154-AD6B-40139207278D}" type="slidenum">
              <a:rPr lang="ru-RU"/>
              <a:pPr>
                <a:defRPr/>
              </a:pPr>
              <a:t>‹#›</a:t>
            </a:fld>
            <a:endParaRPr lang="ru-RU"/>
          </a:p>
        </p:txBody>
      </p:sp>
    </p:spTree>
    <p:extLst>
      <p:ext uri="{BB962C8B-B14F-4D97-AF65-F5344CB8AC3E}">
        <p14:creationId xmlns:p14="http://schemas.microsoft.com/office/powerpoint/2010/main" val="1788711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635EEE02-DCC3-437B-9F8C-3371212B2AB3}" type="datetimeFigureOut">
              <a:rPr lang="ru-RU"/>
              <a:pPr>
                <a:defRPr/>
              </a:pPr>
              <a:t>20.09.2021</a:t>
            </a:fld>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F038362A-82D9-4A98-A3C3-4EFFB94F04BF}" type="slidenum">
              <a:rPr lang="ru-RU"/>
              <a:pPr>
                <a:defRPr/>
              </a:pPr>
              <a:t>‹#›</a:t>
            </a:fld>
            <a:endParaRPr lang="ru-RU"/>
          </a:p>
        </p:txBody>
      </p:sp>
    </p:spTree>
    <p:extLst>
      <p:ext uri="{BB962C8B-B14F-4D97-AF65-F5344CB8AC3E}">
        <p14:creationId xmlns:p14="http://schemas.microsoft.com/office/powerpoint/2010/main" val="3662422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3"/>
          <p:cNvSpPr>
            <a:spLocks noGrp="1"/>
          </p:cNvSpPr>
          <p:nvPr>
            <p:ph type="dt" sz="half" idx="10"/>
          </p:nvPr>
        </p:nvSpPr>
        <p:spPr/>
        <p:txBody>
          <a:bodyPr/>
          <a:lstStyle>
            <a:lvl1pPr>
              <a:defRPr/>
            </a:lvl1pPr>
          </a:lstStyle>
          <a:p>
            <a:pPr>
              <a:defRPr/>
            </a:pPr>
            <a:fld id="{BD139A64-109B-4AB8-94C6-93E1672EC690}" type="datetimeFigureOut">
              <a:rPr lang="ru-RU"/>
              <a:pPr>
                <a:defRPr/>
              </a:pPr>
              <a:t>20.09.2021</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E7CDC479-B4FD-4592-89DC-D7DCDB8E885E}" type="slidenum">
              <a:rPr lang="ru-RU"/>
              <a:pPr>
                <a:defRPr/>
              </a:pPr>
              <a:t>‹#›</a:t>
            </a:fld>
            <a:endParaRPr lang="ru-RU"/>
          </a:p>
        </p:txBody>
      </p:sp>
    </p:spTree>
    <p:extLst>
      <p:ext uri="{BB962C8B-B14F-4D97-AF65-F5344CB8AC3E}">
        <p14:creationId xmlns:p14="http://schemas.microsoft.com/office/powerpoint/2010/main" val="31048221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3"/>
          <p:cNvSpPr>
            <a:spLocks noGrp="1"/>
          </p:cNvSpPr>
          <p:nvPr>
            <p:ph type="dt" sz="half" idx="10"/>
          </p:nvPr>
        </p:nvSpPr>
        <p:spPr/>
        <p:txBody>
          <a:bodyPr/>
          <a:lstStyle>
            <a:lvl1pPr>
              <a:defRPr/>
            </a:lvl1pPr>
          </a:lstStyle>
          <a:p>
            <a:pPr>
              <a:defRPr/>
            </a:pPr>
            <a:fld id="{82359549-CD7D-4486-9A11-9E4C6D084664}" type="datetimeFigureOut">
              <a:rPr lang="ru-RU"/>
              <a:pPr>
                <a:defRPr/>
              </a:pPr>
              <a:t>20.09.2021</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2E1CA536-8D44-4DA2-B644-C979C0D35900}" type="slidenum">
              <a:rPr lang="ru-RU"/>
              <a:pPr>
                <a:defRPr/>
              </a:pPr>
              <a:t>‹#›</a:t>
            </a:fld>
            <a:endParaRPr lang="ru-RU"/>
          </a:p>
        </p:txBody>
      </p:sp>
    </p:spTree>
    <p:extLst>
      <p:ext uri="{BB962C8B-B14F-4D97-AF65-F5344CB8AC3E}">
        <p14:creationId xmlns:p14="http://schemas.microsoft.com/office/powerpoint/2010/main" val="32300994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smConfetti">
          <a:fgClr>
            <a:schemeClr val="accent6">
              <a:lumMod val="20000"/>
              <a:lumOff val="80000"/>
            </a:schemeClr>
          </a:fgClr>
          <a:bgClr>
            <a:schemeClr val="accent1">
              <a:lumMod val="20000"/>
              <a:lumOff val="80000"/>
            </a:schemeClr>
          </a:bgClr>
        </a:pattFill>
        <a:effectLst/>
      </p:bgPr>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57200" y="266700"/>
            <a:ext cx="8229600" cy="1109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t>Образец заголовка</a:t>
            </a:r>
          </a:p>
        </p:txBody>
      </p:sp>
      <p:sp>
        <p:nvSpPr>
          <p:cNvPr id="1027" name="Текст 2"/>
          <p:cNvSpPr>
            <a:spLocks noGrp="1"/>
          </p:cNvSpPr>
          <p:nvPr>
            <p:ph type="body" idx="1"/>
          </p:nvPr>
        </p:nvSpPr>
        <p:spPr bwMode="auto">
          <a:xfrm>
            <a:off x="457200" y="1554163"/>
            <a:ext cx="8229600" cy="439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173788"/>
            <a:ext cx="2133600" cy="354012"/>
          </a:xfrm>
          <a:prstGeom prst="rect">
            <a:avLst/>
          </a:prstGeom>
        </p:spPr>
        <p:txBody>
          <a:bodyPr vert="horz" lIns="91440" tIns="45720" rIns="91440" bIns="45720" rtlCol="0" anchor="ctr"/>
          <a:lstStyle>
            <a:lvl1pPr algn="l" fontAlgn="auto">
              <a:spcBef>
                <a:spcPts val="0"/>
              </a:spcBef>
              <a:spcAft>
                <a:spcPts val="0"/>
              </a:spcAft>
              <a:defRPr sz="1200" b="0" smtClean="0">
                <a:solidFill>
                  <a:schemeClr val="tx1">
                    <a:tint val="75000"/>
                  </a:schemeClr>
                </a:solidFill>
                <a:latin typeface="+mn-lt"/>
              </a:defRPr>
            </a:lvl1pPr>
          </a:lstStyle>
          <a:p>
            <a:pPr>
              <a:defRPr/>
            </a:pPr>
            <a:fld id="{5C3A8D84-38C7-4FB9-84A8-3B0FE1943992}" type="datetimeFigureOut">
              <a:rPr lang="ru-RU"/>
              <a:pPr>
                <a:defRPr/>
              </a:pPr>
              <a:t>20.09.2021</a:t>
            </a:fld>
            <a:endParaRPr lang="ru-RU"/>
          </a:p>
        </p:txBody>
      </p:sp>
      <p:sp>
        <p:nvSpPr>
          <p:cNvPr id="5" name="Нижний колонтитул 4"/>
          <p:cNvSpPr>
            <a:spLocks noGrp="1"/>
          </p:cNvSpPr>
          <p:nvPr>
            <p:ph type="ftr" sz="quarter" idx="3"/>
          </p:nvPr>
        </p:nvSpPr>
        <p:spPr>
          <a:xfrm>
            <a:off x="3124200" y="6173788"/>
            <a:ext cx="2895600" cy="354012"/>
          </a:xfrm>
          <a:prstGeom prst="rect">
            <a:avLst/>
          </a:prstGeom>
        </p:spPr>
        <p:txBody>
          <a:bodyPr vert="horz" lIns="91440" tIns="45720" rIns="91440" bIns="45720" rtlCol="0" anchor="ctr"/>
          <a:lstStyle>
            <a:lvl1pPr algn="ctr" fontAlgn="auto">
              <a:spcBef>
                <a:spcPts val="0"/>
              </a:spcBef>
              <a:spcAft>
                <a:spcPts val="0"/>
              </a:spcAft>
              <a:defRPr sz="1200" b="0">
                <a:solidFill>
                  <a:schemeClr val="tx1">
                    <a:tint val="75000"/>
                  </a:schemeClr>
                </a:solidFill>
                <a:latin typeface="+mn-lt"/>
              </a:defRPr>
            </a:lvl1pPr>
          </a:lstStyle>
          <a:p>
            <a:pPr>
              <a:defRPr/>
            </a:pPr>
            <a:endParaRPr lang="ru-RU"/>
          </a:p>
        </p:txBody>
      </p:sp>
      <p:sp>
        <p:nvSpPr>
          <p:cNvPr id="6" name="Номер слайда 5"/>
          <p:cNvSpPr>
            <a:spLocks noGrp="1"/>
          </p:cNvSpPr>
          <p:nvPr>
            <p:ph type="sldNum" sz="quarter" idx="4"/>
          </p:nvPr>
        </p:nvSpPr>
        <p:spPr>
          <a:xfrm>
            <a:off x="6553200" y="6173788"/>
            <a:ext cx="2133600" cy="354012"/>
          </a:xfrm>
          <a:prstGeom prst="rect">
            <a:avLst/>
          </a:prstGeom>
        </p:spPr>
        <p:txBody>
          <a:bodyPr vert="horz" lIns="91440" tIns="45720" rIns="91440" bIns="45720" rtlCol="0" anchor="ctr"/>
          <a:lstStyle>
            <a:lvl1pPr algn="r" fontAlgn="auto">
              <a:spcBef>
                <a:spcPts val="0"/>
              </a:spcBef>
              <a:spcAft>
                <a:spcPts val="0"/>
              </a:spcAft>
              <a:defRPr sz="1200" b="0" smtClean="0">
                <a:solidFill>
                  <a:schemeClr val="tx1">
                    <a:tint val="75000"/>
                  </a:schemeClr>
                </a:solidFill>
                <a:latin typeface="+mn-lt"/>
              </a:defRPr>
            </a:lvl1pPr>
          </a:lstStyle>
          <a:p>
            <a:pPr>
              <a:defRPr/>
            </a:pPr>
            <a:fld id="{5E470F1A-1E7E-4622-BFAE-08697BB48309}"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Заголовок 1"/>
          <p:cNvSpPr>
            <a:spLocks noGrp="1"/>
          </p:cNvSpPr>
          <p:nvPr>
            <p:ph type="ctrTitle"/>
          </p:nvPr>
        </p:nvSpPr>
        <p:spPr>
          <a:xfrm>
            <a:off x="685800" y="1022350"/>
            <a:ext cx="7772400" cy="1427163"/>
          </a:xfrm>
        </p:spPr>
        <p:txBody>
          <a:bodyPr/>
          <a:lstStyle/>
          <a:p>
            <a:r>
              <a:rPr lang="ru-RU"/>
              <a:t>Моделирование на </a:t>
            </a:r>
            <a:r>
              <a:rPr lang="en-US"/>
              <a:t>UML</a:t>
            </a:r>
            <a:endParaRPr lang="ru-RU"/>
          </a:p>
        </p:txBody>
      </p:sp>
      <p:sp>
        <p:nvSpPr>
          <p:cNvPr id="3" name="Подзаголовок 2"/>
          <p:cNvSpPr>
            <a:spLocks noGrp="1"/>
          </p:cNvSpPr>
          <p:nvPr>
            <p:ph type="subTitle" idx="1"/>
          </p:nvPr>
        </p:nvSpPr>
        <p:spPr>
          <a:xfrm>
            <a:off x="1371600" y="3027363"/>
            <a:ext cx="6400800" cy="1701800"/>
          </a:xfrm>
        </p:spPr>
        <p:txBody>
          <a:bodyPr>
            <a:normAutofit/>
          </a:bodyPr>
          <a:lstStyle/>
          <a:p>
            <a:pPr>
              <a:lnSpc>
                <a:spcPct val="80000"/>
              </a:lnSpc>
            </a:pPr>
            <a:r>
              <a:rPr lang="ru-RU" sz="2600">
                <a:solidFill>
                  <a:srgbClr val="898989"/>
                </a:solidFill>
              </a:rPr>
              <a:t>Лекция </a:t>
            </a:r>
            <a:r>
              <a:rPr lang="en-US" sz="2600">
                <a:solidFill>
                  <a:srgbClr val="898989"/>
                </a:solidFill>
              </a:rPr>
              <a:t>4</a:t>
            </a:r>
            <a:endParaRPr lang="ru-RU" sz="2600">
              <a:solidFill>
                <a:srgbClr val="898989"/>
              </a:solidFill>
            </a:endParaRPr>
          </a:p>
          <a:p>
            <a:pPr>
              <a:lnSpc>
                <a:spcPct val="80000"/>
              </a:lnSpc>
            </a:pPr>
            <a:endParaRPr lang="ru-RU" sz="2600">
              <a:solidFill>
                <a:srgbClr val="898989"/>
              </a:solidFill>
            </a:endParaRPr>
          </a:p>
          <a:p>
            <a:pPr>
              <a:lnSpc>
                <a:spcPct val="80000"/>
              </a:lnSpc>
            </a:pPr>
            <a:r>
              <a:rPr lang="ru-RU" sz="2800" b="1">
                <a:solidFill>
                  <a:schemeClr val="tx1"/>
                </a:solidFill>
              </a:rPr>
              <a:t>Моделирование структуры.</a:t>
            </a:r>
          </a:p>
          <a:p>
            <a:pPr>
              <a:lnSpc>
                <a:spcPct val="80000"/>
              </a:lnSpc>
            </a:pPr>
            <a:r>
              <a:rPr lang="ru-RU" sz="2800" b="1">
                <a:solidFill>
                  <a:schemeClr val="tx1"/>
                </a:solidFill>
              </a:rPr>
              <a:t>Диаграмма классов</a:t>
            </a:r>
            <a:endParaRPr lang="ru-RU" sz="4000">
              <a:solidFill>
                <a:srgbClr val="898989"/>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Заголовок 1"/>
          <p:cNvSpPr>
            <a:spLocks noGrp="1"/>
          </p:cNvSpPr>
          <p:nvPr>
            <p:ph type="title" idx="4294967295"/>
          </p:nvPr>
        </p:nvSpPr>
        <p:spPr>
          <a:xfrm>
            <a:off x="0" y="90488"/>
            <a:ext cx="9144000" cy="812800"/>
          </a:xfrm>
        </p:spPr>
        <p:txBody>
          <a:bodyPr/>
          <a:lstStyle/>
          <a:p>
            <a:r>
              <a:rPr lang="ru-RU" sz="2800" b="1">
                <a:solidFill>
                  <a:schemeClr val="accent1"/>
                </a:solidFill>
                <a:latin typeface="Arial" charset="0"/>
              </a:rPr>
              <a:t>Структура компонентов в приложении</a:t>
            </a:r>
            <a:endParaRPr lang="en-US" sz="2800">
              <a:solidFill>
                <a:schemeClr val="accent1"/>
              </a:solidFill>
              <a:latin typeface="Arial" charset="0"/>
            </a:endParaRPr>
          </a:p>
        </p:txBody>
      </p:sp>
      <p:sp>
        <p:nvSpPr>
          <p:cNvPr id="3" name="Объект 2"/>
          <p:cNvSpPr>
            <a:spLocks noGrp="1"/>
          </p:cNvSpPr>
          <p:nvPr>
            <p:ph idx="4294967295"/>
          </p:nvPr>
        </p:nvSpPr>
        <p:spPr>
          <a:xfrm>
            <a:off x="323850" y="928688"/>
            <a:ext cx="8686800" cy="5281612"/>
          </a:xfrm>
        </p:spPr>
        <p:txBody>
          <a:bodyPr>
            <a:normAutofit/>
          </a:bodyPr>
          <a:lstStyle/>
          <a:p>
            <a:pPr marL="0" indent="361950" algn="just">
              <a:lnSpc>
                <a:spcPct val="90000"/>
              </a:lnSpc>
              <a:buFont typeface="Arial" charset="0"/>
              <a:buNone/>
            </a:pPr>
            <a:r>
              <a:rPr lang="ru-RU" sz="2200">
                <a:latin typeface="Arial" charset="0"/>
              </a:rPr>
              <a:t>Приложение, состоящее из одной компоненты, имеет тривиальную структуру компонентов, моделировать которую нет нужды. Но большинство современных приложений на этапе проектирования представляют собой взаимосвязь многих компонентов, даже если и не являются распределенными. Компонентная структура предполагает описание двух аспектов: во-первых, как классы распределены по компонентам, во-вторых, как (через какие интерфейсы) компоненты взаимодействуют друг с другом. Оба эти аспекта моделируются </a:t>
            </a:r>
            <a:r>
              <a:rPr lang="ru-RU" sz="2200" b="1">
                <a:latin typeface="Arial" charset="0"/>
              </a:rPr>
              <a:t>диаграммами компонентов</a:t>
            </a:r>
            <a:r>
              <a:rPr lang="ru-RU" sz="2200">
                <a:latin typeface="Arial" charset="0"/>
              </a:rPr>
              <a:t> UML.</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E186A332-1606-4F9E-9C5D-DBA62DE00A45}" type="slidenum">
              <a:rPr lang="ru-RU" sz="1600" b="0">
                <a:solidFill>
                  <a:schemeClr val="tx1">
                    <a:tint val="75000"/>
                  </a:schemeClr>
                </a:solidFill>
                <a:latin typeface="+mn-lt"/>
              </a:rPr>
              <a:pPr algn="r" fontAlgn="auto">
                <a:spcBef>
                  <a:spcPts val="0"/>
                </a:spcBef>
                <a:spcAft>
                  <a:spcPts val="0"/>
                </a:spcAft>
                <a:defRPr/>
              </a:pPr>
              <a:t>10</a:t>
            </a:fld>
            <a:endParaRPr lang="ru-RU" sz="1600" b="0" dirty="0">
              <a:solidFill>
                <a:schemeClr val="tx1">
                  <a:tint val="75000"/>
                </a:schemeClr>
              </a:solidFill>
              <a:latin typeface="+mn-l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Заголовок 1"/>
          <p:cNvSpPr>
            <a:spLocks noGrp="1"/>
          </p:cNvSpPr>
          <p:nvPr>
            <p:ph type="title" idx="4294967295"/>
          </p:nvPr>
        </p:nvSpPr>
        <p:spPr>
          <a:xfrm>
            <a:off x="0" y="90488"/>
            <a:ext cx="9144000" cy="812800"/>
          </a:xfrm>
        </p:spPr>
        <p:txBody>
          <a:bodyPr/>
          <a:lstStyle/>
          <a:p>
            <a:r>
              <a:rPr lang="ru-RU" sz="2800" b="1">
                <a:solidFill>
                  <a:schemeClr val="accent1"/>
                </a:solidFill>
                <a:latin typeface="Arial" charset="0"/>
              </a:rPr>
              <a:t>Структура сложных объектов, состоящих из взаимодействующих частей</a:t>
            </a:r>
            <a:endParaRPr lang="en-US" sz="2800">
              <a:solidFill>
                <a:schemeClr val="accent1"/>
              </a:solidFill>
              <a:latin typeface="Arial" charset="0"/>
            </a:endParaRPr>
          </a:p>
        </p:txBody>
      </p:sp>
      <p:sp>
        <p:nvSpPr>
          <p:cNvPr id="3" name="Объект 2"/>
          <p:cNvSpPr>
            <a:spLocks noGrp="1"/>
          </p:cNvSpPr>
          <p:nvPr>
            <p:ph idx="4294967295"/>
          </p:nvPr>
        </p:nvSpPr>
        <p:spPr>
          <a:xfrm>
            <a:off x="323850" y="928688"/>
            <a:ext cx="8686800" cy="5281612"/>
          </a:xfrm>
        </p:spPr>
        <p:txBody>
          <a:bodyPr>
            <a:normAutofit/>
          </a:bodyPr>
          <a:lstStyle/>
          <a:p>
            <a:pPr marL="0" indent="361950" algn="just">
              <a:lnSpc>
                <a:spcPct val="90000"/>
              </a:lnSpc>
              <a:buFont typeface="Arial" charset="0"/>
              <a:buNone/>
            </a:pPr>
            <a:r>
              <a:rPr lang="ru-RU" sz="2200">
                <a:latin typeface="Arial" charset="0"/>
              </a:rPr>
              <a:t>Для моделирования этой структуры применяется </a:t>
            </a:r>
            <a:r>
              <a:rPr lang="ru-RU" sz="2200" b="1">
                <a:latin typeface="Arial" charset="0"/>
              </a:rPr>
              <a:t>диаграмма внутренней структуры классификатора. </a:t>
            </a:r>
          </a:p>
          <a:p>
            <a:pPr marL="0" indent="361950" algn="just">
              <a:lnSpc>
                <a:spcPct val="90000"/>
              </a:lnSpc>
              <a:buFont typeface="Arial" charset="0"/>
              <a:buNone/>
            </a:pPr>
            <a:r>
              <a:rPr lang="ru-RU" sz="2200">
                <a:latin typeface="Arial" charset="0"/>
              </a:rPr>
              <a:t>Данная диаграмма используется для описания внутренней структуры классов и компонентов. Существует еще одна сущность, которая также позволяет описать взаимодействие множества частей. Это сущность называется </a:t>
            </a:r>
            <a:r>
              <a:rPr lang="ru-RU" sz="2200" b="1">
                <a:latin typeface="Arial" charset="0"/>
              </a:rPr>
              <a:t>кооперацией</a:t>
            </a:r>
            <a:r>
              <a:rPr lang="ru-RU" sz="2200">
                <a:latin typeface="Arial" charset="0"/>
              </a:rPr>
              <a:t> и служит для описания взаимодействия в некотором контексте. С точки зрения внутренней структуры основное отличие кооперации от класса и компонента состоит в том, что кооперация не является владельцем своих частей, и соединители частей кооперации могут не иметь явного выражения в виде ассоциации. Однако, как у классов и компонентов, у кооперации могут быть экземпляры, которые функционируют во время исполнения.</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124953FD-C0DA-40C0-AC36-9E08BF6B1E37}" type="slidenum">
              <a:rPr lang="ru-RU" sz="1600" b="0">
                <a:solidFill>
                  <a:schemeClr val="tx1">
                    <a:tint val="75000"/>
                  </a:schemeClr>
                </a:solidFill>
                <a:latin typeface="+mn-lt"/>
              </a:rPr>
              <a:pPr algn="r" fontAlgn="auto">
                <a:spcBef>
                  <a:spcPts val="0"/>
                </a:spcBef>
                <a:spcAft>
                  <a:spcPts val="0"/>
                </a:spcAft>
                <a:defRPr/>
              </a:pPr>
              <a:t>11</a:t>
            </a:fld>
            <a:endParaRPr lang="ru-RU" sz="1600" b="0" dirty="0">
              <a:solidFill>
                <a:schemeClr val="tx1">
                  <a:tint val="75000"/>
                </a:schemeClr>
              </a:solidFill>
              <a:latin typeface="+mn-l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Заголовок 1"/>
          <p:cNvSpPr>
            <a:spLocks noGrp="1"/>
          </p:cNvSpPr>
          <p:nvPr>
            <p:ph type="title" idx="4294967295"/>
          </p:nvPr>
        </p:nvSpPr>
        <p:spPr>
          <a:xfrm>
            <a:off x="0" y="90488"/>
            <a:ext cx="9144000" cy="812800"/>
          </a:xfrm>
        </p:spPr>
        <p:txBody>
          <a:bodyPr/>
          <a:lstStyle/>
          <a:p>
            <a:r>
              <a:rPr lang="ru-RU" sz="2800" b="1">
                <a:solidFill>
                  <a:schemeClr val="accent1"/>
                </a:solidFill>
                <a:latin typeface="Arial" charset="0"/>
              </a:rPr>
              <a:t>Структура артефаков в проекте</a:t>
            </a:r>
            <a:endParaRPr lang="en-US" sz="2800">
              <a:solidFill>
                <a:schemeClr val="accent1"/>
              </a:solidFill>
              <a:latin typeface="Arial" charset="0"/>
            </a:endParaRPr>
          </a:p>
        </p:txBody>
      </p:sp>
      <p:sp>
        <p:nvSpPr>
          <p:cNvPr id="3" name="Объект 2"/>
          <p:cNvSpPr>
            <a:spLocks noGrp="1"/>
          </p:cNvSpPr>
          <p:nvPr>
            <p:ph idx="4294967295"/>
          </p:nvPr>
        </p:nvSpPr>
        <p:spPr>
          <a:xfrm>
            <a:off x="323850" y="928688"/>
            <a:ext cx="8686800" cy="5281612"/>
          </a:xfrm>
        </p:spPr>
        <p:txBody>
          <a:bodyPr>
            <a:normAutofit/>
          </a:bodyPr>
          <a:lstStyle/>
          <a:p>
            <a:pPr marL="0" indent="361950" algn="just">
              <a:lnSpc>
                <a:spcPct val="90000"/>
              </a:lnSpc>
              <a:buFont typeface="Arial" charset="0"/>
              <a:buNone/>
            </a:pPr>
            <a:r>
              <a:rPr lang="ru-RU" sz="2200">
                <a:latin typeface="Arial" charset="0"/>
              </a:rPr>
              <a:t>Только самые простые приложения состоят из одного артефакта ‒ исполнимого кода программы. Большинство реальных приложений насчитывает в своем составе десятки, сотни и тысячи различных компонентов: исполнимых двоичных файлов, файлов ресурсов, файлов исходного кода, различных сопровождающих документов, справочных файлов, файлов с данными и т.д. Для большого приложения важно не только иметь точный и полный список всех артефактов, но и указать, какие именно из них входят в конкретный экземпляр системы. Дело в том, что для больших приложений в проекте сосуществуют разные версии одного и того же артефакта. Это исчерпывающим образом </a:t>
            </a:r>
            <a:r>
              <a:rPr lang="ru-RU" sz="2200" b="1">
                <a:latin typeface="Arial" charset="0"/>
              </a:rPr>
              <a:t>моделируется диаграммами компонентов и размещения</a:t>
            </a:r>
            <a:r>
              <a:rPr lang="ru-RU" sz="2200">
                <a:latin typeface="Arial" charset="0"/>
              </a:rPr>
              <a:t> UML, где предусмотрены стандартные стереотипы для описания артефактов разных типов. </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4A766554-B294-47E1-9488-344DB792FE49}" type="slidenum">
              <a:rPr lang="ru-RU" sz="1600" b="0">
                <a:solidFill>
                  <a:schemeClr val="tx1">
                    <a:tint val="75000"/>
                  </a:schemeClr>
                </a:solidFill>
                <a:latin typeface="+mn-lt"/>
              </a:rPr>
              <a:pPr algn="r" fontAlgn="auto">
                <a:spcBef>
                  <a:spcPts val="0"/>
                </a:spcBef>
                <a:spcAft>
                  <a:spcPts val="0"/>
                </a:spcAft>
                <a:defRPr/>
              </a:pPr>
              <a:t>12</a:t>
            </a:fld>
            <a:endParaRPr lang="ru-RU" sz="1600" b="0" dirty="0">
              <a:solidFill>
                <a:schemeClr val="tx1">
                  <a:tint val="75000"/>
                </a:schemeClr>
              </a:solidFill>
              <a:latin typeface="+mn-l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Заголовок 1"/>
          <p:cNvSpPr>
            <a:spLocks noGrp="1"/>
          </p:cNvSpPr>
          <p:nvPr>
            <p:ph type="title" idx="4294967295"/>
          </p:nvPr>
        </p:nvSpPr>
        <p:spPr>
          <a:xfrm>
            <a:off x="0" y="90488"/>
            <a:ext cx="9144000" cy="812800"/>
          </a:xfrm>
        </p:spPr>
        <p:txBody>
          <a:bodyPr/>
          <a:lstStyle/>
          <a:p>
            <a:r>
              <a:rPr lang="ru-RU" sz="2800" b="1">
                <a:solidFill>
                  <a:schemeClr val="accent1"/>
                </a:solidFill>
                <a:latin typeface="Arial" charset="0"/>
              </a:rPr>
              <a:t>Структура используемых вычислительных ресурсов</a:t>
            </a:r>
            <a:endParaRPr lang="en-US" sz="2800">
              <a:solidFill>
                <a:schemeClr val="accent1"/>
              </a:solidFill>
              <a:latin typeface="Arial" charset="0"/>
            </a:endParaRPr>
          </a:p>
        </p:txBody>
      </p:sp>
      <p:sp>
        <p:nvSpPr>
          <p:cNvPr id="3" name="Объект 2"/>
          <p:cNvSpPr>
            <a:spLocks noGrp="1"/>
          </p:cNvSpPr>
          <p:nvPr>
            <p:ph idx="4294967295"/>
          </p:nvPr>
        </p:nvSpPr>
        <p:spPr>
          <a:xfrm>
            <a:off x="323850" y="1073150"/>
            <a:ext cx="8686800" cy="5281613"/>
          </a:xfrm>
        </p:spPr>
        <p:txBody>
          <a:bodyPr>
            <a:normAutofit/>
          </a:bodyPr>
          <a:lstStyle/>
          <a:p>
            <a:pPr marL="0" indent="361950" algn="just">
              <a:lnSpc>
                <a:spcPct val="90000"/>
              </a:lnSpc>
              <a:buFont typeface="Arial" charset="0"/>
              <a:buNone/>
            </a:pPr>
            <a:r>
              <a:rPr lang="ru-RU" sz="2200">
                <a:latin typeface="Arial" charset="0"/>
              </a:rPr>
              <a:t>Приложение, состоящие из многих артефактов, как правило, бывает распределенным, т.е. различные артефакты размещаются на разных компьютерах. </a:t>
            </a:r>
          </a:p>
          <a:p>
            <a:pPr marL="0" indent="361950" algn="just">
              <a:lnSpc>
                <a:spcPct val="90000"/>
              </a:lnSpc>
              <a:buFont typeface="Arial" charset="0"/>
              <a:buNone/>
            </a:pPr>
            <a:r>
              <a:rPr lang="ru-RU" sz="2200" b="1">
                <a:latin typeface="Arial" charset="0"/>
              </a:rPr>
              <a:t>Диаграммы размещения</a:t>
            </a:r>
            <a:r>
              <a:rPr lang="ru-RU" sz="2200">
                <a:latin typeface="Arial" charset="0"/>
              </a:rPr>
              <a:t> позволяют включить в модель описание и этой структуры.</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E2B082D0-82AF-421C-8A39-20107D032F1A}" type="slidenum">
              <a:rPr lang="ru-RU" sz="1600" b="0">
                <a:solidFill>
                  <a:schemeClr val="tx1">
                    <a:tint val="75000"/>
                  </a:schemeClr>
                </a:solidFill>
                <a:latin typeface="+mn-lt"/>
              </a:rPr>
              <a:pPr algn="r" fontAlgn="auto">
                <a:spcBef>
                  <a:spcPts val="0"/>
                </a:spcBef>
                <a:spcAft>
                  <a:spcPts val="0"/>
                </a:spcAft>
                <a:defRPr/>
              </a:pPr>
              <a:t>13</a:t>
            </a:fld>
            <a:endParaRPr lang="ru-RU" sz="1600" b="0" dirty="0">
              <a:solidFill>
                <a:schemeClr val="tx1">
                  <a:tint val="75000"/>
                </a:schemeClr>
              </a:solidFill>
              <a:latin typeface="+mn-lt"/>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Заголовок 1"/>
          <p:cNvSpPr>
            <a:spLocks noGrp="1"/>
          </p:cNvSpPr>
          <p:nvPr>
            <p:ph type="title" idx="4294967295"/>
          </p:nvPr>
        </p:nvSpPr>
        <p:spPr>
          <a:xfrm>
            <a:off x="0" y="209550"/>
            <a:ext cx="9144000" cy="812800"/>
          </a:xfrm>
        </p:spPr>
        <p:txBody>
          <a:bodyPr/>
          <a:lstStyle/>
          <a:p>
            <a:r>
              <a:rPr lang="ru-RU" sz="4000" b="1">
                <a:solidFill>
                  <a:schemeClr val="accent1"/>
                </a:solidFill>
              </a:rPr>
              <a:t>Классификаторы </a:t>
            </a:r>
            <a:endParaRPr lang="en-US" sz="4000" b="1">
              <a:solidFill>
                <a:schemeClr val="accent1"/>
              </a:solidFill>
            </a:endParaRPr>
          </a:p>
        </p:txBody>
      </p:sp>
      <p:sp>
        <p:nvSpPr>
          <p:cNvPr id="3" name="Объект 2"/>
          <p:cNvSpPr>
            <a:spLocks noGrp="1"/>
          </p:cNvSpPr>
          <p:nvPr>
            <p:ph idx="4294967295"/>
          </p:nvPr>
        </p:nvSpPr>
        <p:spPr>
          <a:xfrm>
            <a:off x="323850" y="1360488"/>
            <a:ext cx="8686800" cy="1538287"/>
          </a:xfrm>
        </p:spPr>
        <p:txBody>
          <a:bodyPr>
            <a:normAutofit/>
          </a:bodyPr>
          <a:lstStyle/>
          <a:p>
            <a:pPr marL="0" indent="361950" algn="just">
              <a:lnSpc>
                <a:spcPct val="90000"/>
              </a:lnSpc>
              <a:buFont typeface="Arial" charset="0"/>
              <a:buNone/>
            </a:pPr>
            <a:r>
              <a:rPr lang="ru-RU" sz="2200">
                <a:latin typeface="Arial" charset="0"/>
              </a:rPr>
              <a:t>Важнейшим типом дескрипторов являются классификаторы.</a:t>
            </a:r>
          </a:p>
          <a:p>
            <a:pPr marL="0" indent="361950" algn="just">
              <a:lnSpc>
                <a:spcPct val="90000"/>
              </a:lnSpc>
              <a:buFont typeface="Arial" charset="0"/>
              <a:buNone/>
            </a:pPr>
            <a:r>
              <a:rPr lang="ru-RU" sz="2200" b="1" i="1">
                <a:latin typeface="Arial" charset="0"/>
              </a:rPr>
              <a:t>Классификатор</a:t>
            </a:r>
            <a:r>
              <a:rPr lang="ru-RU" sz="2200">
                <a:latin typeface="Arial" charset="0"/>
              </a:rPr>
              <a:t> </a:t>
            </a:r>
            <a:r>
              <a:rPr lang="ru-RU" sz="2200" b="1">
                <a:latin typeface="Arial" charset="0"/>
              </a:rPr>
              <a:t>(classifier) ‒ это дескриптор множества однотипных объектов.</a:t>
            </a:r>
          </a:p>
          <a:p>
            <a:pPr marL="0" indent="361950" algn="just">
              <a:lnSpc>
                <a:spcPct val="90000"/>
              </a:lnSpc>
              <a:buFont typeface="Arial" charset="0"/>
              <a:buNone/>
            </a:pPr>
            <a:r>
              <a:rPr lang="ru-RU" sz="2200">
                <a:latin typeface="Arial" charset="0"/>
              </a:rPr>
              <a:t>Из определения непосредственно вытекает основное и характеристическое свойство классификатора: </a:t>
            </a:r>
            <a:r>
              <a:rPr lang="ru-RU" sz="2200" b="1">
                <a:latin typeface="Arial" charset="0"/>
              </a:rPr>
              <a:t>классификатор (прямо или косвенно) может иметь экземпляры</a:t>
            </a:r>
            <a:r>
              <a:rPr lang="ru-RU" sz="2200">
                <a:latin typeface="Arial" charset="0"/>
              </a:rPr>
              <a:t>.</a:t>
            </a:r>
          </a:p>
          <a:p>
            <a:pPr marL="0" indent="361950" algn="just">
              <a:lnSpc>
                <a:spcPct val="90000"/>
              </a:lnSpc>
              <a:buFont typeface="Arial" charset="0"/>
              <a:buNone/>
            </a:pPr>
            <a:r>
              <a:rPr lang="ru-RU" sz="2200">
                <a:latin typeface="Arial" charset="0"/>
              </a:rPr>
              <a:t>В UML определено достаточно много классификаторов. </a:t>
            </a:r>
          </a:p>
          <a:p>
            <a:pPr marL="0" indent="361950" algn="just">
              <a:lnSpc>
                <a:spcPct val="90000"/>
              </a:lnSpc>
              <a:buFont typeface="Arial" charset="0"/>
              <a:buNone/>
            </a:pPr>
            <a:endParaRPr lang="ru-RU" sz="2200">
              <a:latin typeface="Arial" charset="0"/>
            </a:endParaRPr>
          </a:p>
          <a:p>
            <a:pPr marL="0" indent="361950" algn="just">
              <a:lnSpc>
                <a:spcPct val="90000"/>
              </a:lnSpc>
              <a:buFont typeface="Arial" charset="0"/>
              <a:buNone/>
            </a:pPr>
            <a:r>
              <a:rPr lang="ru-RU" sz="2200">
                <a:latin typeface="Arial" charset="0"/>
              </a:rPr>
              <a:t>В предыдущей лекции детально рассмотрены два из них:</a:t>
            </a:r>
          </a:p>
          <a:p>
            <a:pPr marL="0" indent="361950" algn="just">
              <a:lnSpc>
                <a:spcPct val="90000"/>
              </a:lnSpc>
              <a:buFont typeface="Arial" charset="0"/>
              <a:buNone/>
            </a:pPr>
            <a:r>
              <a:rPr lang="ru-RU" sz="2200">
                <a:latin typeface="Arial" charset="0"/>
              </a:rPr>
              <a:t>- действующее лицо (actor);</a:t>
            </a:r>
          </a:p>
          <a:p>
            <a:pPr marL="0" indent="361950" algn="just">
              <a:lnSpc>
                <a:spcPct val="90000"/>
              </a:lnSpc>
              <a:buFont typeface="Arial" charset="0"/>
              <a:buNone/>
            </a:pPr>
            <a:r>
              <a:rPr lang="ru-RU" sz="2200">
                <a:latin typeface="Arial" charset="0"/>
              </a:rPr>
              <a:t>- вариант использования (use case).</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F8768897-C448-4F66-A774-F31E9B2B4203}" type="slidenum">
              <a:rPr lang="ru-RU" sz="1600" b="0">
                <a:solidFill>
                  <a:schemeClr val="tx1">
                    <a:tint val="75000"/>
                  </a:schemeClr>
                </a:solidFill>
                <a:latin typeface="+mn-lt"/>
              </a:rPr>
              <a:pPr algn="r" fontAlgn="auto">
                <a:spcBef>
                  <a:spcPts val="0"/>
                </a:spcBef>
                <a:spcAft>
                  <a:spcPts val="0"/>
                </a:spcAft>
                <a:defRPr/>
              </a:pPr>
              <a:t>14</a:t>
            </a:fld>
            <a:endParaRPr lang="ru-RU" sz="1600" b="0" dirty="0">
              <a:solidFill>
                <a:schemeClr val="tx1">
                  <a:tint val="75000"/>
                </a:schemeClr>
              </a:solidFill>
              <a:latin typeface="+mn-lt"/>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323850" y="450850"/>
            <a:ext cx="8686800" cy="1538288"/>
          </a:xfrm>
        </p:spPr>
        <p:txBody>
          <a:bodyPr>
            <a:normAutofit/>
          </a:bodyPr>
          <a:lstStyle/>
          <a:p>
            <a:pPr marL="0" indent="361950" algn="just">
              <a:lnSpc>
                <a:spcPct val="90000"/>
              </a:lnSpc>
              <a:buFont typeface="Arial" charset="0"/>
              <a:buNone/>
            </a:pPr>
            <a:r>
              <a:rPr lang="ru-RU" sz="2200">
                <a:latin typeface="Arial" charset="0"/>
              </a:rPr>
              <a:t>Классификаторы, относящие к теме этой лекции:</a:t>
            </a:r>
          </a:p>
          <a:p>
            <a:pPr marL="0" indent="361950" algn="just">
              <a:lnSpc>
                <a:spcPct val="90000"/>
              </a:lnSpc>
              <a:buFont typeface="Arial" charset="0"/>
              <a:buNone/>
            </a:pPr>
            <a:r>
              <a:rPr lang="ru-RU" sz="2200">
                <a:latin typeface="Arial" charset="0"/>
              </a:rPr>
              <a:t>- артефакт (artifact), </a:t>
            </a:r>
          </a:p>
          <a:p>
            <a:pPr marL="0" indent="361950">
              <a:buFont typeface="Arial" charset="0"/>
              <a:buNone/>
            </a:pPr>
            <a:r>
              <a:rPr lang="ru-RU" sz="2200">
                <a:latin typeface="Arial" charset="0"/>
              </a:rPr>
              <a:t>- тип данных (data type), </a:t>
            </a:r>
          </a:p>
          <a:p>
            <a:pPr marL="0" indent="361950">
              <a:buFont typeface="Arial" charset="0"/>
              <a:buNone/>
            </a:pPr>
            <a:r>
              <a:rPr lang="ru-RU" sz="2200">
                <a:latin typeface="Arial" charset="0"/>
              </a:rPr>
              <a:t>- ассоциация (association), </a:t>
            </a:r>
          </a:p>
          <a:p>
            <a:pPr marL="0" indent="361950">
              <a:buFont typeface="Arial" charset="0"/>
              <a:buNone/>
            </a:pPr>
            <a:r>
              <a:rPr lang="ru-RU" sz="2200">
                <a:latin typeface="Arial" charset="0"/>
              </a:rPr>
              <a:t>- класс ассоциации (association class), </a:t>
            </a:r>
          </a:p>
          <a:p>
            <a:pPr marL="0" indent="361950">
              <a:buFont typeface="Arial" charset="0"/>
              <a:buNone/>
            </a:pPr>
            <a:r>
              <a:rPr lang="ru-RU" sz="2200">
                <a:latin typeface="Arial" charset="0"/>
              </a:rPr>
              <a:t>- интерфейс (interface), </a:t>
            </a:r>
          </a:p>
          <a:p>
            <a:pPr marL="0" indent="361950">
              <a:buFont typeface="Arial" charset="0"/>
              <a:buNone/>
            </a:pPr>
            <a:r>
              <a:rPr lang="ru-RU" sz="2200">
                <a:latin typeface="Arial" charset="0"/>
              </a:rPr>
              <a:t>- класс (class), </a:t>
            </a:r>
          </a:p>
          <a:p>
            <a:pPr marL="0" indent="361950">
              <a:buFont typeface="Arial" charset="0"/>
              <a:buNone/>
            </a:pPr>
            <a:r>
              <a:rPr lang="ru-RU" sz="2200">
                <a:latin typeface="Arial" charset="0"/>
              </a:rPr>
              <a:t>- кооперация (collaboration), </a:t>
            </a:r>
          </a:p>
          <a:p>
            <a:pPr marL="0" indent="361950">
              <a:buFont typeface="Arial" charset="0"/>
              <a:buNone/>
            </a:pPr>
            <a:r>
              <a:rPr lang="ru-RU" sz="2200">
                <a:latin typeface="Arial" charset="0"/>
              </a:rPr>
              <a:t>- компонент (component),</a:t>
            </a:r>
          </a:p>
          <a:p>
            <a:pPr marL="0" indent="361950">
              <a:buFont typeface="Arial" charset="0"/>
              <a:buNone/>
            </a:pPr>
            <a:r>
              <a:rPr lang="ru-RU" sz="2200">
                <a:latin typeface="Arial" charset="0"/>
              </a:rPr>
              <a:t>- узел (node).</a:t>
            </a:r>
          </a:p>
          <a:p>
            <a:pPr marL="0" indent="361950">
              <a:buFont typeface="Arial" charset="0"/>
              <a:buNone/>
            </a:pPr>
            <a:endParaRPr lang="ru-RU" sz="2200">
              <a:latin typeface="Arial" charset="0"/>
            </a:endParaRPr>
          </a:p>
          <a:p>
            <a:pPr marL="0" indent="361950">
              <a:buFont typeface="Arial" charset="0"/>
              <a:buNone/>
            </a:pPr>
            <a:r>
              <a:rPr lang="ru-RU" sz="2200">
                <a:latin typeface="Arial" charset="0"/>
              </a:rPr>
              <a:t>Все классификаторы имеют некоторые общие свойства. </a:t>
            </a:r>
          </a:p>
          <a:p>
            <a:pPr marL="0" indent="361950">
              <a:buFont typeface="Arial" charset="0"/>
              <a:buNone/>
            </a:pPr>
            <a:r>
              <a:rPr lang="ru-RU" sz="2200">
                <a:latin typeface="Arial" charset="0"/>
              </a:rPr>
              <a:t>Мы рассмотрим семь наиболее важных свойств классификаторов, которые нам понадобятся прежде всего.</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2AF78D6E-404E-46C5-B694-E7CC4C570CB2}" type="slidenum">
              <a:rPr lang="ru-RU" sz="1600" b="0">
                <a:solidFill>
                  <a:schemeClr val="tx1">
                    <a:tint val="75000"/>
                  </a:schemeClr>
                </a:solidFill>
                <a:latin typeface="+mn-lt"/>
              </a:rPr>
              <a:pPr algn="r" fontAlgn="auto">
                <a:spcBef>
                  <a:spcPts val="0"/>
                </a:spcBef>
                <a:spcAft>
                  <a:spcPts val="0"/>
                </a:spcAft>
                <a:defRPr/>
              </a:pPr>
              <a:t>15</a:t>
            </a:fld>
            <a:endParaRPr lang="ru-RU" sz="1600" b="0" dirty="0">
              <a:solidFill>
                <a:schemeClr val="tx1">
                  <a:tint val="75000"/>
                </a:schemeClr>
              </a:solidFill>
              <a:latin typeface="+mn-lt"/>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Заголовок 1"/>
          <p:cNvSpPr>
            <a:spLocks noGrp="1"/>
          </p:cNvSpPr>
          <p:nvPr>
            <p:ph type="title" idx="4294967295"/>
          </p:nvPr>
        </p:nvSpPr>
        <p:spPr>
          <a:xfrm>
            <a:off x="0" y="209550"/>
            <a:ext cx="9144000" cy="812800"/>
          </a:xfrm>
        </p:spPr>
        <p:txBody>
          <a:bodyPr/>
          <a:lstStyle/>
          <a:p>
            <a:r>
              <a:rPr lang="ru-RU" sz="4000" b="1">
                <a:solidFill>
                  <a:schemeClr val="accent1"/>
                </a:solidFill>
              </a:rPr>
              <a:t>Свойства классификаторов </a:t>
            </a:r>
            <a:endParaRPr lang="en-US" sz="4000" b="1">
              <a:solidFill>
                <a:schemeClr val="accent1"/>
              </a:solidFill>
            </a:endParaRPr>
          </a:p>
        </p:txBody>
      </p:sp>
      <p:sp>
        <p:nvSpPr>
          <p:cNvPr id="3" name="Объект 2"/>
          <p:cNvSpPr>
            <a:spLocks noGrp="1"/>
          </p:cNvSpPr>
          <p:nvPr>
            <p:ph idx="4294967295"/>
          </p:nvPr>
        </p:nvSpPr>
        <p:spPr>
          <a:xfrm>
            <a:off x="323850" y="1360488"/>
            <a:ext cx="8686800" cy="1538287"/>
          </a:xfrm>
        </p:spPr>
        <p:txBody>
          <a:bodyPr>
            <a:normAutofit/>
          </a:bodyPr>
          <a:lstStyle/>
          <a:p>
            <a:pPr marL="0" indent="361950" algn="just">
              <a:lnSpc>
                <a:spcPct val="90000"/>
              </a:lnSpc>
              <a:buFont typeface="Arial" charset="0"/>
              <a:buNone/>
            </a:pPr>
            <a:r>
              <a:rPr lang="ru-RU" sz="2200" b="1">
                <a:solidFill>
                  <a:schemeClr val="accent1"/>
                </a:solidFill>
                <a:latin typeface="Arial" charset="0"/>
              </a:rPr>
              <a:t>1)</a:t>
            </a:r>
            <a:r>
              <a:rPr lang="ru-RU" sz="2200">
                <a:latin typeface="Arial" charset="0"/>
              </a:rPr>
              <a:t> </a:t>
            </a:r>
            <a:r>
              <a:rPr lang="ru-RU" sz="2200" b="1">
                <a:solidFill>
                  <a:schemeClr val="accent1"/>
                </a:solidFill>
                <a:latin typeface="Arial" charset="0"/>
              </a:rPr>
              <a:t>Классификаторы имеют имена</a:t>
            </a:r>
            <a:r>
              <a:rPr lang="ru-RU" sz="2200">
                <a:latin typeface="Arial" charset="0"/>
              </a:rPr>
              <a:t>. Имя служит для идентификации элемента модели и потому должно быть уникально в данном пространстве имен.</a:t>
            </a:r>
          </a:p>
          <a:p>
            <a:pPr marL="0" indent="361950" algn="just">
              <a:lnSpc>
                <a:spcPct val="90000"/>
              </a:lnSpc>
              <a:buFont typeface="Arial" charset="0"/>
              <a:buNone/>
            </a:pPr>
            <a:r>
              <a:rPr lang="ru-RU" sz="2200" b="1">
                <a:solidFill>
                  <a:schemeClr val="accent1"/>
                </a:solidFill>
                <a:latin typeface="Arial" charset="0"/>
              </a:rPr>
              <a:t>2)</a:t>
            </a:r>
            <a:r>
              <a:rPr lang="ru-RU" sz="2200">
                <a:latin typeface="Arial" charset="0"/>
              </a:rPr>
              <a:t> </a:t>
            </a:r>
            <a:r>
              <a:rPr lang="ru-RU" sz="2200" b="1">
                <a:solidFill>
                  <a:schemeClr val="accent1"/>
                </a:solidFill>
                <a:latin typeface="Arial" charset="0"/>
              </a:rPr>
              <a:t>Классификатор может иметь экземпляры</a:t>
            </a:r>
            <a:r>
              <a:rPr lang="ru-RU" sz="2200">
                <a:latin typeface="Arial" charset="0"/>
              </a:rPr>
              <a:t>. Экземпляры бывают </a:t>
            </a:r>
            <a:r>
              <a:rPr lang="ru-RU" sz="2200" b="1">
                <a:solidFill>
                  <a:schemeClr val="accent1"/>
                </a:solidFill>
                <a:latin typeface="Arial" charset="0"/>
              </a:rPr>
              <a:t>прямые и косвенные</a:t>
            </a:r>
            <a:r>
              <a:rPr lang="ru-RU" sz="2200">
                <a:latin typeface="Arial" charset="0"/>
              </a:rPr>
              <a:t>.</a:t>
            </a:r>
          </a:p>
          <a:p>
            <a:pPr marL="0" indent="361950" algn="just">
              <a:lnSpc>
                <a:spcPct val="90000"/>
              </a:lnSpc>
              <a:buFont typeface="Arial" charset="0"/>
              <a:buNone/>
            </a:pPr>
            <a:r>
              <a:rPr lang="ru-RU" sz="2200">
                <a:latin typeface="Arial" charset="0"/>
              </a:rPr>
              <a:t>Если некоторый объект непосредственно порожден с помощью конструктора классификатора А, то этот объект называется </a:t>
            </a:r>
            <a:r>
              <a:rPr lang="ru-RU" sz="2200" i="1">
                <a:latin typeface="Arial" charset="0"/>
              </a:rPr>
              <a:t>прямым экземпляром </a:t>
            </a:r>
            <a:r>
              <a:rPr lang="ru-RU" sz="2200">
                <a:latin typeface="Arial" charset="0"/>
              </a:rPr>
              <a:t>классификатора А (1).</a:t>
            </a:r>
          </a:p>
          <a:p>
            <a:pPr marL="0" indent="361950" algn="just">
              <a:lnSpc>
                <a:spcPct val="90000"/>
              </a:lnSpc>
              <a:buFont typeface="Arial" charset="0"/>
              <a:buNone/>
            </a:pPr>
            <a:r>
              <a:rPr lang="ru-RU" sz="2200">
                <a:latin typeface="Arial" charset="0"/>
              </a:rPr>
              <a:t>Если классификатор А является обобщением классификатора В или, что то же самое, классификатор В является специализацией классификатора А, то все экземпляры классификатора В являются </a:t>
            </a:r>
            <a:r>
              <a:rPr lang="ru-RU" sz="2200" i="1">
                <a:latin typeface="Arial" charset="0"/>
              </a:rPr>
              <a:t>косвенными экземплярами </a:t>
            </a:r>
            <a:r>
              <a:rPr lang="ru-RU" sz="2200">
                <a:latin typeface="Arial" charset="0"/>
              </a:rPr>
              <a:t>классификатора А (2).</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C1D40609-5132-48B8-BB67-953BFE529694}" type="slidenum">
              <a:rPr lang="ru-RU" sz="1600" b="0">
                <a:solidFill>
                  <a:schemeClr val="tx1">
                    <a:tint val="75000"/>
                  </a:schemeClr>
                </a:solidFill>
                <a:latin typeface="+mn-lt"/>
              </a:rPr>
              <a:pPr algn="r" fontAlgn="auto">
                <a:spcBef>
                  <a:spcPts val="0"/>
                </a:spcBef>
                <a:spcAft>
                  <a:spcPts val="0"/>
                </a:spcAft>
                <a:defRPr/>
              </a:pPr>
              <a:t>16</a:t>
            </a:fld>
            <a:endParaRPr lang="ru-RU" sz="1600" b="0" dirty="0">
              <a:solidFill>
                <a:schemeClr val="tx1">
                  <a:tint val="75000"/>
                </a:schemeClr>
              </a:solidFill>
              <a:latin typeface="+mn-lt"/>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250825" y="184150"/>
            <a:ext cx="8686800" cy="1538288"/>
          </a:xfrm>
        </p:spPr>
        <p:txBody>
          <a:bodyPr>
            <a:normAutofit/>
          </a:bodyPr>
          <a:lstStyle/>
          <a:p>
            <a:pPr marL="0" indent="361950" algn="just">
              <a:lnSpc>
                <a:spcPct val="90000"/>
              </a:lnSpc>
              <a:buFont typeface="Arial" charset="0"/>
              <a:buNone/>
            </a:pPr>
            <a:r>
              <a:rPr lang="ru-RU" sz="2200">
                <a:latin typeface="Arial" charset="0"/>
              </a:rPr>
              <a:t>Данное свойство является транзитивным: если классификатор А является обобщением классификатора В, а классификатор В является обобщением классификатора С, то все экземпляры классификатора С также являются косвенными экземплярами А (3).</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03E7BD2A-2479-4411-A9CE-0C9198A59FD7}" type="slidenum">
              <a:rPr lang="ru-RU" sz="1600" b="0">
                <a:solidFill>
                  <a:schemeClr val="tx1">
                    <a:tint val="75000"/>
                  </a:schemeClr>
                </a:solidFill>
                <a:latin typeface="+mn-lt"/>
              </a:rPr>
              <a:pPr algn="r" fontAlgn="auto">
                <a:spcBef>
                  <a:spcPts val="0"/>
                </a:spcBef>
                <a:spcAft>
                  <a:spcPts val="0"/>
                </a:spcAft>
                <a:defRPr/>
              </a:pPr>
              <a:t>17</a:t>
            </a:fld>
            <a:endParaRPr lang="ru-RU" sz="1600" b="0" dirty="0">
              <a:solidFill>
                <a:schemeClr val="tx1">
                  <a:tint val="75000"/>
                </a:schemeClr>
              </a:solidFill>
              <a:latin typeface="+mn-lt"/>
            </a:endParaRPr>
          </a:p>
        </p:txBody>
      </p:sp>
      <p:pic>
        <p:nvPicPr>
          <p:cNvPr id="6758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925" y="2459038"/>
            <a:ext cx="9109075" cy="286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7590" name="Rectangle 6"/>
          <p:cNvSpPr>
            <a:spLocks noChangeArrowheads="1"/>
          </p:cNvSpPr>
          <p:nvPr/>
        </p:nvSpPr>
        <p:spPr bwMode="auto">
          <a:xfrm>
            <a:off x="1171575" y="6188075"/>
            <a:ext cx="7250113" cy="366713"/>
          </a:xfrm>
          <a:prstGeom prst="rect">
            <a:avLst/>
          </a:prstGeom>
          <a:solidFill>
            <a:srgbClr val="FAF4D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r>
              <a:rPr lang="ru-RU" b="0"/>
              <a:t>Рис.</a:t>
            </a:r>
            <a:r>
              <a:rPr lang="en-US" b="0"/>
              <a:t> </a:t>
            </a:r>
            <a:r>
              <a:rPr lang="ru-RU" b="0"/>
              <a:t>2</a:t>
            </a:r>
            <a:r>
              <a:rPr lang="en-US" b="0"/>
              <a:t> - </a:t>
            </a:r>
            <a:r>
              <a:rPr lang="ru-RU" b="0"/>
              <a:t> </a:t>
            </a:r>
            <a:r>
              <a:rPr lang="ru-RU"/>
              <a:t>Прямые и косвенные экземпляры классификатора A</a:t>
            </a:r>
            <a:r>
              <a:rPr lang="ru-RU" b="0"/>
              <a:t>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250825" y="184150"/>
            <a:ext cx="8686800" cy="1538288"/>
          </a:xfrm>
        </p:spPr>
        <p:txBody>
          <a:bodyPr>
            <a:normAutofit/>
          </a:bodyPr>
          <a:lstStyle/>
          <a:p>
            <a:pPr marL="0" indent="361950" algn="just">
              <a:lnSpc>
                <a:spcPct val="90000"/>
              </a:lnSpc>
              <a:buFont typeface="Arial" charset="0"/>
              <a:buNone/>
            </a:pPr>
            <a:r>
              <a:rPr lang="ru-RU" sz="2200" b="1">
                <a:solidFill>
                  <a:schemeClr val="accent1"/>
                </a:solidFill>
                <a:latin typeface="Arial" charset="0"/>
              </a:rPr>
              <a:t>3) Классификатор  может быть абстрактным или конкретным</a:t>
            </a:r>
            <a:r>
              <a:rPr lang="ru-RU" sz="2200">
                <a:solidFill>
                  <a:schemeClr val="accent1"/>
                </a:solidFill>
                <a:latin typeface="Arial" charset="0"/>
              </a:rPr>
              <a:t>.</a:t>
            </a:r>
          </a:p>
          <a:p>
            <a:pPr marL="0" indent="361950" algn="just">
              <a:lnSpc>
                <a:spcPct val="90000"/>
              </a:lnSpc>
              <a:buFont typeface="Arial" charset="0"/>
              <a:buNone/>
            </a:pPr>
            <a:r>
              <a:rPr lang="ru-RU" sz="2200" b="1" i="1">
                <a:latin typeface="Arial" charset="0"/>
              </a:rPr>
              <a:t>Абстрактный</a:t>
            </a:r>
            <a:r>
              <a:rPr lang="ru-RU" sz="2200">
                <a:latin typeface="Arial" charset="0"/>
              </a:rPr>
              <a:t> </a:t>
            </a:r>
            <a:r>
              <a:rPr lang="ru-RU" sz="2200" b="1">
                <a:latin typeface="Arial" charset="0"/>
              </a:rPr>
              <a:t>(abstract) классификатор не может иметь прямых экземпляров и в этом случае его имя выделяется курсивом.</a:t>
            </a:r>
          </a:p>
          <a:p>
            <a:pPr marL="0" indent="361950" algn="just">
              <a:lnSpc>
                <a:spcPct val="90000"/>
              </a:lnSpc>
              <a:buFont typeface="Arial" charset="0"/>
              <a:buNone/>
            </a:pPr>
            <a:r>
              <a:rPr lang="ru-RU" sz="2200" b="1" i="1">
                <a:latin typeface="Arial" charset="0"/>
              </a:rPr>
              <a:t>Конкретный</a:t>
            </a:r>
            <a:r>
              <a:rPr lang="ru-RU" sz="2200">
                <a:latin typeface="Arial" charset="0"/>
              </a:rPr>
              <a:t> </a:t>
            </a:r>
            <a:r>
              <a:rPr lang="ru-RU" sz="2200" b="1">
                <a:latin typeface="Arial" charset="0"/>
              </a:rPr>
              <a:t>(concrete) классификатор может иметь прямые экземпляры и в этом случае его имя записывается прямым шрифтом.</a:t>
            </a:r>
          </a:p>
          <a:p>
            <a:pPr marL="0" indent="361950" algn="just">
              <a:lnSpc>
                <a:spcPct val="90000"/>
              </a:lnSpc>
              <a:buFont typeface="Arial" charset="0"/>
              <a:buNone/>
            </a:pPr>
            <a:r>
              <a:rPr lang="ru-RU" sz="2200">
                <a:latin typeface="Arial" charset="0"/>
              </a:rPr>
              <a:t>Абстрактный классификатор ‒ это такой дескриптор множества объектов, в котором нет прямого описания элементов множества, но данный классификатор связан отношением обобщения с другими классификаторами и объединение множеств их экземпляров считается множеством экземпляров данного абстрактного классификатора. Другими словами, множество определяется не прямо, а через совокупность подмножеств. Например, интерфейс, будучи абстрактным классом, не может иметь непосредственных экземпляров, но реализующий его класс может, стало быть, интерфейс является классификатором.</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F2F672D6-6AAD-4E82-9074-588FD492DB32}" type="slidenum">
              <a:rPr lang="ru-RU" sz="1600" b="0">
                <a:solidFill>
                  <a:schemeClr val="tx1">
                    <a:tint val="75000"/>
                  </a:schemeClr>
                </a:solidFill>
                <a:latin typeface="+mn-lt"/>
              </a:rPr>
              <a:pPr algn="r" fontAlgn="auto">
                <a:spcBef>
                  <a:spcPts val="0"/>
                </a:spcBef>
                <a:spcAft>
                  <a:spcPts val="0"/>
                </a:spcAft>
                <a:defRPr/>
              </a:pPr>
              <a:t>18</a:t>
            </a:fld>
            <a:endParaRPr lang="ru-RU" sz="1600" b="0" dirty="0">
              <a:solidFill>
                <a:schemeClr val="tx1">
                  <a:tint val="75000"/>
                </a:schemeClr>
              </a:solidFill>
              <a:latin typeface="+mn-lt"/>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250825" y="184150"/>
            <a:ext cx="8686800" cy="1538288"/>
          </a:xfrm>
        </p:spPr>
        <p:txBody>
          <a:bodyPr>
            <a:normAutofit/>
          </a:bodyPr>
          <a:lstStyle/>
          <a:p>
            <a:pPr marL="0" indent="361950" algn="just">
              <a:lnSpc>
                <a:spcPct val="90000"/>
              </a:lnSpc>
              <a:buFont typeface="Arial" charset="0"/>
              <a:buNone/>
            </a:pPr>
            <a:r>
              <a:rPr lang="ru-RU" sz="2200" b="1">
                <a:solidFill>
                  <a:schemeClr val="accent1"/>
                </a:solidFill>
                <a:latin typeface="Arial" charset="0"/>
              </a:rPr>
              <a:t>4) Классификатор  имеет видимость.</a:t>
            </a:r>
          </a:p>
          <a:p>
            <a:pPr marL="0" indent="361950" algn="just">
              <a:lnSpc>
                <a:spcPct val="90000"/>
              </a:lnSpc>
              <a:buFont typeface="Arial" charset="0"/>
              <a:buNone/>
            </a:pPr>
            <a:r>
              <a:rPr lang="ru-RU" sz="2200" b="1" i="1">
                <a:latin typeface="Arial" charset="0"/>
              </a:rPr>
              <a:t>Видимость</a:t>
            </a:r>
            <a:r>
              <a:rPr lang="ru-RU" sz="2200" b="1">
                <a:latin typeface="Arial" charset="0"/>
              </a:rPr>
              <a:t> (visibility) определяет, может ли составляющая одного классификатора (в том числе имя) использоваться в другом классификаторе.</a:t>
            </a:r>
          </a:p>
          <a:p>
            <a:pPr marL="0" indent="361950" algn="just">
              <a:lnSpc>
                <a:spcPct val="90000"/>
              </a:lnSpc>
              <a:buFont typeface="Arial" charset="0"/>
              <a:buNone/>
            </a:pPr>
            <a:r>
              <a:rPr lang="ru-RU" sz="2200">
                <a:latin typeface="Arial" charset="0"/>
              </a:rPr>
              <a:t>Др. сл., если в определенном контексте нечто доступно и может быть как-то использовано, то оно является видимым. Если же оно не видимо, то и не может быть использовано. Видимость является свойством всех элементов модели. Видимость может принимать одно из четырех значений:</a:t>
            </a:r>
            <a:endParaRPr lang="ru-RU" sz="2200" i="1">
              <a:latin typeface="Arial" charset="0"/>
            </a:endParaRPr>
          </a:p>
          <a:p>
            <a:pPr marL="0" indent="361950"/>
            <a:r>
              <a:rPr lang="ru-RU" sz="2200" i="1">
                <a:latin typeface="Arial" charset="0"/>
              </a:rPr>
              <a:t>открытый</a:t>
            </a:r>
            <a:r>
              <a:rPr lang="ru-RU" sz="2200">
                <a:latin typeface="Arial" charset="0"/>
              </a:rPr>
              <a:t> (обозначается знаком + или ключевым словом public);</a:t>
            </a:r>
            <a:endParaRPr lang="ru-RU" sz="2200" i="1">
              <a:latin typeface="Arial" charset="0"/>
            </a:endParaRPr>
          </a:p>
          <a:p>
            <a:pPr marL="0" indent="361950"/>
            <a:r>
              <a:rPr lang="ru-RU" sz="2200" i="1">
                <a:latin typeface="Arial" charset="0"/>
              </a:rPr>
              <a:t>защищенный</a:t>
            </a:r>
            <a:r>
              <a:rPr lang="ru-RU" sz="2200">
                <a:latin typeface="Arial" charset="0"/>
              </a:rPr>
              <a:t> (обозначается знаком # или ключевым словом protected);</a:t>
            </a:r>
            <a:endParaRPr lang="ru-RU" sz="2200" i="1">
              <a:latin typeface="Arial" charset="0"/>
            </a:endParaRPr>
          </a:p>
          <a:p>
            <a:pPr marL="0" indent="361950"/>
            <a:r>
              <a:rPr lang="ru-RU" sz="2200" i="1">
                <a:latin typeface="Arial" charset="0"/>
              </a:rPr>
              <a:t>закрытый</a:t>
            </a:r>
            <a:r>
              <a:rPr lang="ru-RU" sz="2200">
                <a:latin typeface="Arial" charset="0"/>
              </a:rPr>
              <a:t> (обозначается знаком – или ключевым словом private).</a:t>
            </a:r>
            <a:endParaRPr lang="ru-RU" sz="2200" i="1">
              <a:latin typeface="Arial" charset="0"/>
            </a:endParaRPr>
          </a:p>
          <a:p>
            <a:pPr marL="0" indent="361950"/>
            <a:r>
              <a:rPr lang="ru-RU" sz="2200" i="1">
                <a:latin typeface="Arial" charset="0"/>
              </a:rPr>
              <a:t>пакетный</a:t>
            </a:r>
            <a:r>
              <a:rPr lang="ru-RU" sz="2200">
                <a:latin typeface="Arial" charset="0"/>
              </a:rPr>
              <a:t> (обозначается знаком ~ или ключевым словом package).</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CE05F5EA-2594-438C-8376-DEACE00A90B9}" type="slidenum">
              <a:rPr lang="ru-RU" sz="1600" b="0">
                <a:solidFill>
                  <a:schemeClr val="tx1">
                    <a:tint val="75000"/>
                  </a:schemeClr>
                </a:solidFill>
                <a:latin typeface="+mn-lt"/>
              </a:rPr>
              <a:pPr algn="r" fontAlgn="auto">
                <a:spcBef>
                  <a:spcPts val="0"/>
                </a:spcBef>
                <a:spcAft>
                  <a:spcPts val="0"/>
                </a:spcAft>
                <a:defRPr/>
              </a:pPr>
              <a:t>19</a:t>
            </a:fld>
            <a:endParaRPr lang="ru-RU" sz="1600" b="0" dirty="0">
              <a:solidFill>
                <a:schemeClr val="tx1">
                  <a:tint val="75000"/>
                </a:schemeClr>
              </a:solidFill>
              <a:latin typeface="+mn-l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288" y="306388"/>
            <a:ext cx="8435975" cy="6192837"/>
          </a:xfrm>
        </p:spPr>
        <p:txBody>
          <a:bodyPr>
            <a:normAutofit/>
          </a:bodyPr>
          <a:lstStyle/>
          <a:p>
            <a:pPr marL="0" indent="361950" algn="just">
              <a:lnSpc>
                <a:spcPct val="90000"/>
              </a:lnSpc>
              <a:buFont typeface="Arial" charset="0"/>
              <a:buNone/>
            </a:pPr>
            <a:r>
              <a:rPr lang="ru-RU" sz="2300">
                <a:latin typeface="Arial" charset="0"/>
              </a:rPr>
              <a:t>Мы рассматриваем способы ответа на вопрос </a:t>
            </a:r>
            <a:r>
              <a:rPr lang="ru-RU" sz="2300" b="1">
                <a:solidFill>
                  <a:schemeClr val="tx2"/>
                </a:solidFill>
                <a:latin typeface="Arial" charset="0"/>
              </a:rPr>
              <a:t>из чего состоит система</a:t>
            </a:r>
            <a:r>
              <a:rPr lang="ru-RU" sz="2300">
                <a:solidFill>
                  <a:schemeClr val="tx2"/>
                </a:solidFill>
                <a:latin typeface="Arial" charset="0"/>
              </a:rPr>
              <a:t>? </a:t>
            </a:r>
          </a:p>
          <a:p>
            <a:pPr marL="0" indent="361950" algn="just">
              <a:lnSpc>
                <a:spcPct val="90000"/>
              </a:lnSpc>
              <a:buFont typeface="Arial" charset="0"/>
              <a:buNone/>
            </a:pPr>
            <a:r>
              <a:rPr lang="ru-RU" sz="2300">
                <a:latin typeface="Arial" charset="0"/>
              </a:rPr>
              <a:t>В простых случаях достаточно одного короткого ответа для достижения целей моделирования. Например: молоток состоит из ударной части и рукоятки. В более сложных случаях нужны иерархические уточнения, например: ударная часть столярного молотка имеет с одной стороны боёк, а с другой гвоздодёр и изготовляется из стали. В любом случае в центре внимания находятся </a:t>
            </a:r>
            <a:r>
              <a:rPr lang="ru-RU" sz="2300" b="1">
                <a:solidFill>
                  <a:schemeClr val="tx2"/>
                </a:solidFill>
                <a:latin typeface="Arial" charset="0"/>
              </a:rPr>
              <a:t>отношения "часть–целое"</a:t>
            </a:r>
            <a:r>
              <a:rPr lang="ru-RU" sz="2300">
                <a:latin typeface="Arial" charset="0"/>
              </a:rPr>
              <a:t> и </a:t>
            </a:r>
            <a:r>
              <a:rPr lang="ru-RU" sz="2300" b="1">
                <a:solidFill>
                  <a:schemeClr val="tx2"/>
                </a:solidFill>
                <a:latin typeface="Arial" charset="0"/>
              </a:rPr>
              <a:t>статические свойства частей и целого</a:t>
            </a:r>
            <a:r>
              <a:rPr lang="ru-RU" sz="2300">
                <a:latin typeface="Arial" charset="0"/>
              </a:rPr>
              <a:t>. </a:t>
            </a:r>
          </a:p>
          <a:p>
            <a:pPr marL="0" indent="361950" algn="just">
              <a:lnSpc>
                <a:spcPct val="90000"/>
              </a:lnSpc>
              <a:buFont typeface="Arial" charset="0"/>
              <a:buNone/>
            </a:pPr>
            <a:r>
              <a:rPr lang="ru-RU" sz="2300">
                <a:latin typeface="Arial" charset="0"/>
              </a:rPr>
              <a:t>При моделировании структуры мы не рассматриваем такие отношения, как "причина–следствие" или "раньше–позже". Поэтому сначала обсудим общие принципы моделирования структуры, а затем разберем разнообразные конкретные средства моделирования структуры, предусмотренные UML.</a:t>
            </a:r>
          </a:p>
        </p:txBody>
      </p:sp>
      <p:sp>
        <p:nvSpPr>
          <p:cNvPr id="4" name="Номер слайда 3"/>
          <p:cNvSpPr>
            <a:spLocks noGrp="1"/>
          </p:cNvSpPr>
          <p:nvPr>
            <p:ph type="sldNum" sz="quarter" idx="12"/>
          </p:nvPr>
        </p:nvSpPr>
        <p:spPr>
          <a:xfrm>
            <a:off x="6902450" y="6173788"/>
            <a:ext cx="2133600" cy="354012"/>
          </a:xfrm>
        </p:spPr>
        <p:txBody>
          <a:bodyPr/>
          <a:lstStyle/>
          <a:p>
            <a:pPr>
              <a:defRPr/>
            </a:pPr>
            <a:fld id="{97250B09-E3AF-4C3A-8267-E58D7D52B83F}" type="slidenum">
              <a:rPr lang="ru-RU" sz="1600"/>
              <a:pPr>
                <a:defRPr/>
              </a:pPr>
              <a:t>2</a:t>
            </a:fld>
            <a:endParaRPr lang="ru-RU" sz="16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250825" y="184150"/>
            <a:ext cx="8686800" cy="1538288"/>
          </a:xfrm>
        </p:spPr>
        <p:txBody>
          <a:bodyPr>
            <a:normAutofit/>
          </a:bodyPr>
          <a:lstStyle/>
          <a:p>
            <a:pPr marL="0" indent="361950" algn="just">
              <a:lnSpc>
                <a:spcPct val="90000"/>
              </a:lnSpc>
              <a:buFont typeface="Arial" charset="0"/>
              <a:buNone/>
            </a:pPr>
            <a:r>
              <a:rPr lang="ru-RU" sz="2200">
                <a:latin typeface="Arial" charset="0"/>
              </a:rPr>
              <a:t>Открытый элемент модели является видимым везде, где является видимым содержащий его элемент. Например, открытый атрибут класса виден везде, где виден сам класс.</a:t>
            </a:r>
          </a:p>
          <a:p>
            <a:pPr marL="0" indent="361950" algn="just">
              <a:lnSpc>
                <a:spcPct val="90000"/>
              </a:lnSpc>
              <a:buFont typeface="Arial" charset="0"/>
              <a:buNone/>
            </a:pPr>
            <a:r>
              <a:rPr lang="ru-RU" sz="2200">
                <a:latin typeface="Arial" charset="0"/>
              </a:rPr>
              <a:t>Защищенный элемент модели виден как в элементе его содержащем (контейнере), так и во всех элементах, для которых контейнер является обобщением. Например, защищенный атрибут класса виден в содержащем его классе и во всех подклассах. </a:t>
            </a:r>
          </a:p>
          <a:p>
            <a:pPr marL="0" indent="361950" algn="just">
              <a:lnSpc>
                <a:spcPct val="90000"/>
              </a:lnSpc>
              <a:buFont typeface="Arial" charset="0"/>
              <a:buNone/>
            </a:pPr>
            <a:r>
              <a:rPr lang="ru-RU" sz="2200">
                <a:latin typeface="Arial" charset="0"/>
              </a:rPr>
              <a:t>Закрытый элемент модели виден только в элементе, которому он принадлежит. Например, закрытый атрибут класса виден только в этом классе.</a:t>
            </a:r>
          </a:p>
          <a:p>
            <a:pPr marL="0" indent="361950" algn="just">
              <a:lnSpc>
                <a:spcPct val="90000"/>
              </a:lnSpc>
              <a:buFont typeface="Arial" charset="0"/>
              <a:buNone/>
            </a:pPr>
            <a:r>
              <a:rPr lang="ru-RU" sz="2200">
                <a:latin typeface="Arial" charset="0"/>
              </a:rPr>
              <a:t>Элемент модели со значением видимости пакетный, виден элементам только того пакета, в котором он сам определен.</a:t>
            </a:r>
          </a:p>
          <a:p>
            <a:pPr marL="0" indent="361950" algn="just">
              <a:lnSpc>
                <a:spcPct val="90000"/>
              </a:lnSpc>
              <a:buFont typeface="Arial" charset="0"/>
              <a:buNone/>
            </a:pPr>
            <a:r>
              <a:rPr lang="ru-RU" sz="2200">
                <a:latin typeface="Arial" charset="0"/>
              </a:rPr>
              <a:t>Для видимости в UML нет значения по умолчанию. Например, если для атрибута класса не указано значение видимости, то это не значит, что атрибут по умолчанию открытый или, наоборот, закрытый. Это означает, что видимость для данного атрибута в модели не указана и в этом аспекте модель не полна.</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F495A05E-3DCC-458D-A1C6-7BE75BFCE76F}" type="slidenum">
              <a:rPr lang="ru-RU" sz="1600" b="0">
                <a:solidFill>
                  <a:schemeClr val="tx1">
                    <a:tint val="75000"/>
                  </a:schemeClr>
                </a:solidFill>
                <a:latin typeface="+mn-lt"/>
              </a:rPr>
              <a:pPr algn="r" fontAlgn="auto">
                <a:spcBef>
                  <a:spcPts val="0"/>
                </a:spcBef>
                <a:spcAft>
                  <a:spcPts val="0"/>
                </a:spcAft>
                <a:defRPr/>
              </a:pPr>
              <a:t>20</a:t>
            </a:fld>
            <a:endParaRPr lang="ru-RU" sz="1600" b="0" dirty="0">
              <a:solidFill>
                <a:schemeClr val="tx1">
                  <a:tint val="75000"/>
                </a:schemeClr>
              </a:solidFill>
              <a:latin typeface="+mn-lt"/>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250825" y="184150"/>
            <a:ext cx="8686800" cy="1538288"/>
          </a:xfrm>
        </p:spPr>
        <p:txBody>
          <a:bodyPr>
            <a:normAutofit/>
          </a:bodyPr>
          <a:lstStyle/>
          <a:p>
            <a:pPr marL="0" indent="361950" algn="just">
              <a:lnSpc>
                <a:spcPct val="90000"/>
              </a:lnSpc>
              <a:buFont typeface="Arial" charset="0"/>
              <a:buNone/>
            </a:pPr>
            <a:r>
              <a:rPr lang="ru-RU" sz="2200" b="1">
                <a:solidFill>
                  <a:schemeClr val="accent1"/>
                </a:solidFill>
                <a:latin typeface="Arial" charset="0"/>
              </a:rPr>
              <a:t>5) Все составляющие классификатора имеют область действия.</a:t>
            </a:r>
          </a:p>
          <a:p>
            <a:pPr marL="0" indent="361950" algn="just">
              <a:lnSpc>
                <a:spcPct val="90000"/>
              </a:lnSpc>
              <a:buFont typeface="Arial" charset="0"/>
              <a:buNone/>
            </a:pPr>
            <a:r>
              <a:rPr lang="ru-RU" sz="2200" b="1" i="1">
                <a:latin typeface="Arial" charset="0"/>
              </a:rPr>
              <a:t>Область действия</a:t>
            </a:r>
            <a:r>
              <a:rPr lang="ru-RU" sz="2200" b="1">
                <a:latin typeface="Arial" charset="0"/>
              </a:rPr>
              <a:t> определяет, как проявляет себя составляющая классификатора в экземплярах, т.е. имеют экземпляры свои значения составляющей или совместно используют одно значение.</a:t>
            </a:r>
          </a:p>
          <a:p>
            <a:pPr marL="0" indent="361950" algn="just">
              <a:lnSpc>
                <a:spcPct val="90000"/>
              </a:lnSpc>
              <a:buFont typeface="Arial" charset="0"/>
              <a:buNone/>
            </a:pPr>
            <a:r>
              <a:rPr lang="ru-RU" sz="2000">
                <a:latin typeface="Arial" charset="0"/>
              </a:rPr>
              <a:t>Область действия имеет два возможных значения:</a:t>
            </a:r>
          </a:p>
          <a:p>
            <a:pPr marL="0" indent="361950" algn="just">
              <a:lnSpc>
                <a:spcPct val="90000"/>
              </a:lnSpc>
              <a:buFont typeface="Arial" charset="0"/>
              <a:buNone/>
            </a:pPr>
            <a:r>
              <a:rPr lang="ru-RU" sz="2200">
                <a:latin typeface="Arial" charset="0"/>
              </a:rPr>
              <a:t>- </a:t>
            </a:r>
            <a:r>
              <a:rPr lang="ru-RU" sz="2200" b="1">
                <a:latin typeface="Arial" charset="0"/>
              </a:rPr>
              <a:t>экземпляр -</a:t>
            </a:r>
            <a:r>
              <a:rPr lang="ru-RU" sz="2200">
                <a:latin typeface="Arial" charset="0"/>
              </a:rPr>
              <a:t> никак специально не обозначается, поскольку подразумевается по умолчанию;</a:t>
            </a:r>
          </a:p>
          <a:p>
            <a:pPr marL="0" indent="361950" algn="just">
              <a:lnSpc>
                <a:spcPct val="90000"/>
              </a:lnSpc>
              <a:buFont typeface="Arial" charset="0"/>
              <a:buNone/>
            </a:pPr>
            <a:r>
              <a:rPr lang="ru-RU" sz="2200">
                <a:latin typeface="Arial" charset="0"/>
              </a:rPr>
              <a:t>- </a:t>
            </a:r>
            <a:r>
              <a:rPr lang="ru-RU" sz="2200" b="1">
                <a:latin typeface="Arial" charset="0"/>
              </a:rPr>
              <a:t>классификатор -</a:t>
            </a:r>
            <a:r>
              <a:rPr lang="ru-RU" sz="2200">
                <a:latin typeface="Arial" charset="0"/>
              </a:rPr>
              <a:t> описание составляющей классификатора подчеркивается.</a:t>
            </a:r>
          </a:p>
          <a:p>
            <a:pPr marL="0" indent="361950" algn="just">
              <a:lnSpc>
                <a:spcPct val="90000"/>
              </a:lnSpc>
              <a:buFont typeface="Arial" charset="0"/>
              <a:buNone/>
            </a:pPr>
            <a:r>
              <a:rPr lang="ru-RU" sz="2000">
                <a:latin typeface="Arial" charset="0"/>
              </a:rPr>
              <a:t>Если областью действия является экземпляр, то каждый экземпляр классификатора имеет свое значение составляющей. Например, областью действия атрибута по умолчанию является экземпляр. Значит, каждый объект (экземпляр класса) имеет свое собственное значение атрибута, которое может меняться независимо от значений данного атрибута других объектов, экземпляров этого же класса. </a:t>
            </a:r>
          </a:p>
          <a:p>
            <a:pPr marL="0" indent="361950" algn="just">
              <a:lnSpc>
                <a:spcPct val="90000"/>
              </a:lnSpc>
              <a:buFont typeface="Arial" charset="0"/>
              <a:buNone/>
            </a:pPr>
            <a:r>
              <a:rPr lang="ru-RU" sz="2000">
                <a:latin typeface="Arial" charset="0"/>
              </a:rPr>
              <a:t>Если областью действия является классификатор, то все экземпляры совместно используют одно значение составляющей. Например, конструктор обычно имеет областью действия классификатор (класс), поскольку является процедурой, общей для всех экземпляров данного класса.</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91107005-D33E-4A6C-975C-57A02785A842}" type="slidenum">
              <a:rPr lang="ru-RU" sz="1600" b="0">
                <a:solidFill>
                  <a:schemeClr val="tx1">
                    <a:tint val="75000"/>
                  </a:schemeClr>
                </a:solidFill>
                <a:latin typeface="+mn-lt"/>
              </a:rPr>
              <a:pPr algn="r" fontAlgn="auto">
                <a:spcBef>
                  <a:spcPts val="0"/>
                </a:spcBef>
                <a:spcAft>
                  <a:spcPts val="0"/>
                </a:spcAft>
                <a:defRPr/>
              </a:pPr>
              <a:t>21</a:t>
            </a:fld>
            <a:endParaRPr lang="ru-RU" sz="1600" b="0" dirty="0">
              <a:solidFill>
                <a:schemeClr val="tx1">
                  <a:tint val="75000"/>
                </a:schemeClr>
              </a:solidFill>
              <a:latin typeface="+mn-lt"/>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250825" y="184150"/>
            <a:ext cx="8686800" cy="1538288"/>
          </a:xfrm>
        </p:spPr>
        <p:txBody>
          <a:bodyPr>
            <a:normAutofit/>
          </a:bodyPr>
          <a:lstStyle/>
          <a:p>
            <a:pPr marL="0" indent="361950" algn="just">
              <a:lnSpc>
                <a:spcPct val="90000"/>
              </a:lnSpc>
              <a:buFont typeface="Arial" charset="0"/>
              <a:buNone/>
            </a:pPr>
            <a:r>
              <a:rPr lang="ru-RU" sz="2200" b="1">
                <a:solidFill>
                  <a:schemeClr val="accent1"/>
                </a:solidFill>
                <a:latin typeface="Arial" charset="0"/>
              </a:rPr>
              <a:t>6) Классификатор имеют кратность, </a:t>
            </a:r>
            <a:r>
              <a:rPr lang="ru-RU" sz="2200">
                <a:latin typeface="Arial" charset="0"/>
              </a:rPr>
              <a:t>т.е. ограничение на количество экземпляров классификатора, как множества. </a:t>
            </a:r>
          </a:p>
          <a:p>
            <a:pPr marL="0" indent="361950" algn="just">
              <a:lnSpc>
                <a:spcPct val="90000"/>
              </a:lnSpc>
              <a:buFont typeface="Arial" charset="0"/>
              <a:buNone/>
            </a:pPr>
            <a:r>
              <a:rPr lang="ru-RU" sz="2200">
                <a:latin typeface="Arial" charset="0"/>
              </a:rPr>
              <a:t>Не следует путать кратность с количеством элементов (экземпляров). Множество, указанное в модели, во время выполнения может иметь различное количество элементов, и количество элементов может динамически меняться. Кратность определяет пределы этих изменений.</a:t>
            </a:r>
          </a:p>
          <a:p>
            <a:pPr marL="0" indent="361950" algn="just">
              <a:lnSpc>
                <a:spcPct val="90000"/>
              </a:lnSpc>
              <a:buFont typeface="Arial" charset="0"/>
              <a:buNone/>
            </a:pPr>
            <a:r>
              <a:rPr lang="ru-RU" sz="2200" b="1" i="1">
                <a:latin typeface="Arial" charset="0"/>
              </a:rPr>
              <a:t>Кратность</a:t>
            </a:r>
            <a:r>
              <a:rPr lang="ru-RU" sz="2200" b="1">
                <a:latin typeface="Arial" charset="0"/>
              </a:rPr>
              <a:t> множества ‒ это множество чисел, которые задают все допустимые значения мощности для данного множества.</a:t>
            </a:r>
          </a:p>
          <a:p>
            <a:pPr marL="0" indent="361950" algn="just">
              <a:lnSpc>
                <a:spcPct val="90000"/>
              </a:lnSpc>
              <a:buFont typeface="Arial" charset="0"/>
              <a:buNone/>
            </a:pPr>
            <a:r>
              <a:rPr lang="ru-RU" sz="2200">
                <a:latin typeface="Arial" charset="0"/>
              </a:rPr>
              <a:t>Синтаксически кратность задается выражением, которое является непустой последовательностью элементов (разделенных запятыми), каждый из которых имеет следующий формат.</a:t>
            </a:r>
          </a:p>
          <a:p>
            <a:pPr marL="0" indent="361950" algn="ctr">
              <a:lnSpc>
                <a:spcPct val="90000"/>
              </a:lnSpc>
              <a:buFont typeface="Arial" charset="0"/>
              <a:buNone/>
            </a:pPr>
            <a:r>
              <a:rPr lang="ru-RU" sz="2200" b="1">
                <a:solidFill>
                  <a:schemeClr val="accent1"/>
                </a:solidFill>
                <a:latin typeface="Arial" charset="0"/>
              </a:rPr>
              <a:t>Нижняя граница .. ВЕРХНЯЯ ГРАНИЦА </a:t>
            </a:r>
          </a:p>
          <a:p>
            <a:pPr marL="0" indent="361950" algn="just">
              <a:lnSpc>
                <a:spcPct val="90000"/>
              </a:lnSpc>
              <a:buFont typeface="Arial" charset="0"/>
              <a:buNone/>
            </a:pPr>
            <a:r>
              <a:rPr lang="ru-RU" sz="2200">
                <a:latin typeface="Arial" charset="0"/>
              </a:rPr>
              <a:t>В качестве верхний и нижней границы используются натуральные числа или ноль. Кроме того, в качестве верхней границы может использоваться символ </a:t>
            </a:r>
            <a:r>
              <a:rPr lang="ru-RU" sz="2200" b="1">
                <a:solidFill>
                  <a:schemeClr val="accent1"/>
                </a:solidFill>
                <a:latin typeface="Arial" charset="0"/>
              </a:rPr>
              <a:t>*</a:t>
            </a:r>
            <a:r>
              <a:rPr lang="ru-RU" sz="2200">
                <a:latin typeface="Arial" charset="0"/>
              </a:rPr>
              <a:t>. Если нижняя граница не задана, то она опускается вместе с символом </a:t>
            </a:r>
            <a:r>
              <a:rPr lang="ru-RU" sz="2200" b="1">
                <a:solidFill>
                  <a:schemeClr val="accent1"/>
                </a:solidFill>
                <a:latin typeface="Arial" charset="0"/>
              </a:rPr>
              <a:t>.. </a:t>
            </a:r>
            <a:r>
              <a:rPr lang="ru-RU" sz="2200">
                <a:latin typeface="Arial" charset="0"/>
              </a:rPr>
              <a:t>(две точки).</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2177036F-1724-4B84-91A7-51354F033118}" type="slidenum">
              <a:rPr lang="ru-RU" sz="1600" b="0">
                <a:solidFill>
                  <a:schemeClr val="tx1">
                    <a:tint val="75000"/>
                  </a:schemeClr>
                </a:solidFill>
                <a:latin typeface="+mn-lt"/>
              </a:rPr>
              <a:pPr algn="r" fontAlgn="auto">
                <a:spcBef>
                  <a:spcPts val="0"/>
                </a:spcBef>
                <a:spcAft>
                  <a:spcPts val="0"/>
                </a:spcAft>
                <a:defRPr/>
              </a:pPr>
              <a:t>22</a:t>
            </a:fld>
            <a:endParaRPr lang="ru-RU" sz="1600" b="0" dirty="0">
              <a:solidFill>
                <a:schemeClr val="tx1">
                  <a:tint val="75000"/>
                </a:schemeClr>
              </a:solidFill>
              <a:latin typeface="+mn-lt"/>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250825" y="184150"/>
            <a:ext cx="8686800" cy="769938"/>
          </a:xfrm>
        </p:spPr>
        <p:txBody>
          <a:bodyPr>
            <a:normAutofit/>
          </a:bodyPr>
          <a:lstStyle/>
          <a:p>
            <a:pPr marL="0" indent="361950" algn="just">
              <a:lnSpc>
                <a:spcPct val="90000"/>
              </a:lnSpc>
              <a:buFont typeface="Arial" charset="0"/>
              <a:buNone/>
            </a:pPr>
            <a:r>
              <a:rPr lang="ru-RU" sz="2200">
                <a:latin typeface="Arial" charset="0"/>
              </a:rPr>
              <a:t>В следующей таблице приведены некоторые примеры выражений кратности.</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FB83946D-D360-4A66-92F4-F4E8668828B4}" type="slidenum">
              <a:rPr lang="ru-RU" sz="1600" b="0">
                <a:solidFill>
                  <a:schemeClr val="tx1">
                    <a:tint val="75000"/>
                  </a:schemeClr>
                </a:solidFill>
                <a:latin typeface="+mn-lt"/>
              </a:rPr>
              <a:pPr algn="r" fontAlgn="auto">
                <a:spcBef>
                  <a:spcPts val="0"/>
                </a:spcBef>
                <a:spcAft>
                  <a:spcPts val="0"/>
                </a:spcAft>
                <a:defRPr/>
              </a:pPr>
              <a:t>23</a:t>
            </a:fld>
            <a:endParaRPr lang="ru-RU" sz="1600" b="0" dirty="0">
              <a:solidFill>
                <a:schemeClr val="tx1">
                  <a:tint val="75000"/>
                </a:schemeClr>
              </a:solidFill>
              <a:latin typeface="+mn-lt"/>
            </a:endParaRPr>
          </a:p>
        </p:txBody>
      </p:sp>
      <p:sp>
        <p:nvSpPr>
          <p:cNvPr id="89092" name="Rectangle 4"/>
          <p:cNvSpPr>
            <a:spLocks noChangeArrowheads="1"/>
          </p:cNvSpPr>
          <p:nvPr/>
        </p:nvSpPr>
        <p:spPr bwMode="auto">
          <a:xfrm>
            <a:off x="468313" y="1169988"/>
            <a:ext cx="3929062"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just"/>
            <a:r>
              <a:rPr lang="ru-RU" sz="2000" b="0">
                <a:cs typeface="Times New Roman" pitchFamily="18" charset="0"/>
              </a:rPr>
              <a:t>Табл. </a:t>
            </a:r>
            <a:r>
              <a:rPr lang="ru-RU" sz="2000">
                <a:cs typeface="Times New Roman" pitchFamily="18" charset="0"/>
              </a:rPr>
              <a:t>Выражения кратности</a:t>
            </a:r>
            <a:endParaRPr lang="ru-RU" sz="2000" b="0"/>
          </a:p>
        </p:txBody>
      </p:sp>
      <p:graphicFrame>
        <p:nvGraphicFramePr>
          <p:cNvPr id="89152" name="Group 64"/>
          <p:cNvGraphicFramePr>
            <a:graphicFrameLocks noGrp="1"/>
          </p:cNvGraphicFramePr>
          <p:nvPr/>
        </p:nvGraphicFramePr>
        <p:xfrm>
          <a:off x="609600" y="1601788"/>
          <a:ext cx="8066088" cy="4083050"/>
        </p:xfrm>
        <a:graphic>
          <a:graphicData uri="http://schemas.openxmlformats.org/drawingml/2006/table">
            <a:tbl>
              <a:tblPr/>
              <a:tblGrid>
                <a:gridCol w="1554163">
                  <a:extLst>
                    <a:ext uri="{9D8B030D-6E8A-4147-A177-3AD203B41FA5}">
                      <a16:colId xmlns:a16="http://schemas.microsoft.com/office/drawing/2014/main" val="20000"/>
                    </a:ext>
                  </a:extLst>
                </a:gridCol>
                <a:gridCol w="6511925">
                  <a:extLst>
                    <a:ext uri="{9D8B030D-6E8A-4147-A177-3AD203B41FA5}">
                      <a16:colId xmlns:a16="http://schemas.microsoft.com/office/drawing/2014/main" val="20001"/>
                    </a:ext>
                  </a:extLst>
                </a:gridCol>
              </a:tblGrid>
              <a:tr h="7366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a:ln>
                            <a:noFill/>
                          </a:ln>
                          <a:solidFill>
                            <a:schemeClr val="tx1"/>
                          </a:solidFill>
                          <a:effectLst/>
                          <a:latin typeface="Arial" charset="0"/>
                          <a:cs typeface="Times New Roman" pitchFamily="18" charset="0"/>
                        </a:rPr>
                        <a:t>Выражение кратности</a:t>
                      </a:r>
                      <a:endParaRPr kumimoji="0" lang="ru-RU" sz="1800" b="0" i="0" u="none" strike="noStrike" cap="none" normalizeH="0" baseline="0">
                        <a:ln>
                          <a:noFill/>
                        </a:ln>
                        <a:solidFill>
                          <a:schemeClr val="tx1"/>
                        </a:solidFill>
                        <a:effectLst/>
                        <a:latin typeface="Arial" charset="0"/>
                      </a:endParaRPr>
                    </a:p>
                  </a:txBody>
                  <a:tcPr anchor="ctr" horzOverflow="overflow">
                    <a:lnL cap="flat">
                      <a:noFill/>
                    </a:lnL>
                    <a:lnR>
                      <a:noFill/>
                    </a:lnR>
                    <a:lnT cap="flat">
                      <a:noFill/>
                    </a:lnT>
                    <a:lnB w="12700" cap="flat" cmpd="sng" algn="ctr">
                      <a:solidFill>
                        <a:srgbClr val="6E889C"/>
                      </a:solidFill>
                      <a:prstDash val="solid"/>
                      <a:round/>
                      <a:headEnd type="none" w="med" len="med"/>
                      <a:tailEnd type="none" w="med" len="med"/>
                    </a:lnB>
                    <a:lnTlToBr>
                      <a:noFill/>
                    </a:lnTlToBr>
                    <a:lnBlToTr>
                      <a:noFill/>
                    </a:lnBlToTr>
                    <a:solidFill>
                      <a:srgbClr val="6E889C"/>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a:ln>
                            <a:noFill/>
                          </a:ln>
                          <a:solidFill>
                            <a:schemeClr val="tx1"/>
                          </a:solidFill>
                          <a:effectLst/>
                          <a:latin typeface="Arial" charset="0"/>
                          <a:cs typeface="Times New Roman" pitchFamily="18" charset="0"/>
                        </a:rPr>
                        <a:t>Множество может иметь</a:t>
                      </a:r>
                      <a:endParaRPr kumimoji="0" lang="ru-RU" sz="1800" b="0" i="0" u="none" strike="noStrike" cap="none" normalizeH="0" baseline="0">
                        <a:ln>
                          <a:noFill/>
                        </a:ln>
                        <a:solidFill>
                          <a:schemeClr val="tx1"/>
                        </a:solidFill>
                        <a:effectLst/>
                        <a:latin typeface="Arial" charset="0"/>
                      </a:endParaRPr>
                    </a:p>
                  </a:txBody>
                  <a:tcPr anchor="ctr" horzOverflow="overflow">
                    <a:lnL>
                      <a:noFill/>
                    </a:lnL>
                    <a:lnR cap="flat">
                      <a:noFill/>
                    </a:lnR>
                    <a:lnT cap="flat">
                      <a:noFill/>
                    </a:lnT>
                    <a:lnB w="12700" cap="flat" cmpd="sng" algn="ctr">
                      <a:solidFill>
                        <a:srgbClr val="6E889C"/>
                      </a:solidFill>
                      <a:prstDash val="solid"/>
                      <a:round/>
                      <a:headEnd type="none" w="med" len="med"/>
                      <a:tailEnd type="none" w="med" len="med"/>
                    </a:lnB>
                    <a:lnTlToBr>
                      <a:noFill/>
                    </a:lnTlToBr>
                    <a:lnBlToTr>
                      <a:noFill/>
                    </a:lnBlToTr>
                    <a:solidFill>
                      <a:srgbClr val="6E889C"/>
                    </a:solidFill>
                  </a:tcPr>
                </a:tc>
                <a:extLst>
                  <a:ext uri="{0D108BD9-81ED-4DB2-BD59-A6C34878D82A}">
                    <a16:rowId xmlns:a16="http://schemas.microsoft.com/office/drawing/2014/main" val="10000"/>
                  </a:ext>
                </a:extLst>
              </a:tr>
              <a:tr h="4778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a:ln>
                            <a:noFill/>
                          </a:ln>
                          <a:solidFill>
                            <a:srgbClr val="333333"/>
                          </a:solidFill>
                          <a:effectLst/>
                          <a:latin typeface="Arial" charset="0"/>
                          <a:ea typeface="Times New Roman" pitchFamily="18" charset="0"/>
                          <a:cs typeface="Courier New" pitchFamily="49" charset="0"/>
                        </a:rPr>
                        <a:t>0..*</a:t>
                      </a:r>
                      <a:r>
                        <a:rPr kumimoji="0" lang="ru-RU" sz="1800" b="0" i="0" u="none" strike="noStrike" cap="none" normalizeH="0" baseline="0">
                          <a:ln>
                            <a:noFill/>
                          </a:ln>
                          <a:solidFill>
                            <a:schemeClr val="tx1"/>
                          </a:solidFill>
                          <a:effectLst/>
                          <a:latin typeface="Arial" charset="0"/>
                          <a:ea typeface="Times New Roman" pitchFamily="18" charset="0"/>
                          <a:cs typeface="Courier New" pitchFamily="49" charset="0"/>
                        </a:rPr>
                        <a:t> или </a:t>
                      </a:r>
                      <a:r>
                        <a:rPr kumimoji="0" lang="ru-RU" sz="1800" b="0" i="0" u="none" strike="noStrike" cap="none" normalizeH="0" baseline="0">
                          <a:ln>
                            <a:noFill/>
                          </a:ln>
                          <a:solidFill>
                            <a:srgbClr val="333333"/>
                          </a:solidFill>
                          <a:effectLst/>
                          <a:latin typeface="Arial" charset="0"/>
                          <a:ea typeface="Times New Roman" pitchFamily="18" charset="0"/>
                          <a:cs typeface="Courier New" pitchFamily="49" charset="0"/>
                        </a:rPr>
                        <a:t>*</a:t>
                      </a:r>
                      <a:endParaRPr kumimoji="0" lang="ru-RU" sz="1800" b="0" i="0" u="none" strike="noStrike" cap="none" normalizeH="0" baseline="0">
                        <a:ln>
                          <a:noFill/>
                        </a:ln>
                        <a:solidFill>
                          <a:schemeClr val="tx1"/>
                        </a:solidFill>
                        <a:effectLst/>
                        <a:latin typeface="Arial" charset="0"/>
                        <a:ea typeface="Times New Roman" pitchFamily="18" charset="0"/>
                        <a:cs typeface="Courier New" pitchFamily="49" charset="0"/>
                      </a:endParaRPr>
                    </a:p>
                  </a:txBody>
                  <a:tcPr anchor="ctr" horzOverflow="overflow">
                    <a:lnL cap="flat">
                      <a:noFill/>
                    </a:lnL>
                    <a:lnR>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a:ln>
                            <a:noFill/>
                          </a:ln>
                          <a:solidFill>
                            <a:schemeClr val="tx1"/>
                          </a:solidFill>
                          <a:effectLst/>
                          <a:latin typeface="Arial" charset="0"/>
                          <a:cs typeface="Times New Roman" pitchFamily="18" charset="0"/>
                        </a:rPr>
                        <a:t>Произвольное число элементов</a:t>
                      </a:r>
                      <a:endParaRPr kumimoji="0" lang="ru-RU" sz="1800" b="0" i="0" u="none" strike="noStrike" cap="none" normalizeH="0" baseline="0">
                        <a:ln>
                          <a:noFill/>
                        </a:ln>
                        <a:solidFill>
                          <a:schemeClr val="tx1"/>
                        </a:solidFill>
                        <a:effectLst/>
                        <a:latin typeface="Arial" charset="0"/>
                      </a:endParaRPr>
                    </a:p>
                  </a:txBody>
                  <a:tcPr anchor="ctr" horzOverflow="overflow">
                    <a:lnL>
                      <a:noFill/>
                    </a:lnL>
                    <a:lnR cap="flat">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778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a:ln>
                            <a:noFill/>
                          </a:ln>
                          <a:solidFill>
                            <a:srgbClr val="333333"/>
                          </a:solidFill>
                          <a:effectLst/>
                          <a:latin typeface="Arial" charset="0"/>
                          <a:ea typeface="Times New Roman" pitchFamily="18" charset="0"/>
                          <a:cs typeface="Courier New" pitchFamily="49" charset="0"/>
                        </a:rPr>
                        <a:t>1..*</a:t>
                      </a:r>
                      <a:endParaRPr kumimoji="0" lang="ru-RU" sz="1800" b="0" i="0" u="none" strike="noStrike" cap="none" normalizeH="0" baseline="0">
                        <a:ln>
                          <a:noFill/>
                        </a:ln>
                        <a:solidFill>
                          <a:schemeClr val="tx1"/>
                        </a:solidFill>
                        <a:effectLst/>
                        <a:latin typeface="Arial" charset="0"/>
                        <a:ea typeface="Times New Roman" pitchFamily="18" charset="0"/>
                        <a:cs typeface="Courier New" pitchFamily="49" charset="0"/>
                      </a:endParaRPr>
                    </a:p>
                  </a:txBody>
                  <a:tcPr anchor="ctr" horzOverflow="overflow">
                    <a:lnL cap="flat">
                      <a:noFill/>
                    </a:lnL>
                    <a:lnR>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a:ln>
                            <a:noFill/>
                          </a:ln>
                          <a:solidFill>
                            <a:schemeClr val="tx1"/>
                          </a:solidFill>
                          <a:effectLst/>
                          <a:latin typeface="Arial" charset="0"/>
                          <a:cs typeface="Times New Roman" pitchFamily="18" charset="0"/>
                        </a:rPr>
                        <a:t>Один или более элементов</a:t>
                      </a:r>
                      <a:endParaRPr kumimoji="0" lang="ru-RU" sz="1800" b="0" i="0" u="none" strike="noStrike" cap="none" normalizeH="0" baseline="0">
                        <a:ln>
                          <a:noFill/>
                        </a:ln>
                        <a:solidFill>
                          <a:schemeClr val="tx1"/>
                        </a:solidFill>
                        <a:effectLst/>
                        <a:latin typeface="Arial" charset="0"/>
                      </a:endParaRPr>
                    </a:p>
                  </a:txBody>
                  <a:tcPr anchor="ctr" horzOverflow="overflow">
                    <a:lnL>
                      <a:noFill/>
                    </a:lnL>
                    <a:lnR cap="flat">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778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a:ln>
                            <a:noFill/>
                          </a:ln>
                          <a:solidFill>
                            <a:srgbClr val="333333"/>
                          </a:solidFill>
                          <a:effectLst/>
                          <a:latin typeface="Arial" charset="0"/>
                          <a:ea typeface="Times New Roman" pitchFamily="18" charset="0"/>
                          <a:cs typeface="Courier New" pitchFamily="49" charset="0"/>
                        </a:rPr>
                        <a:t>0..1</a:t>
                      </a:r>
                      <a:endParaRPr kumimoji="0" lang="ru-RU" sz="1800" b="0" i="0" u="none" strike="noStrike" cap="none" normalizeH="0" baseline="0">
                        <a:ln>
                          <a:noFill/>
                        </a:ln>
                        <a:solidFill>
                          <a:schemeClr val="tx1"/>
                        </a:solidFill>
                        <a:effectLst/>
                        <a:latin typeface="Arial" charset="0"/>
                        <a:ea typeface="Times New Roman" pitchFamily="18" charset="0"/>
                        <a:cs typeface="Courier New" pitchFamily="49" charset="0"/>
                      </a:endParaRPr>
                    </a:p>
                  </a:txBody>
                  <a:tcPr anchor="ctr" horzOverflow="overflow">
                    <a:lnL cap="flat">
                      <a:noFill/>
                    </a:lnL>
                    <a:lnR>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a:ln>
                            <a:noFill/>
                          </a:ln>
                          <a:solidFill>
                            <a:schemeClr val="tx1"/>
                          </a:solidFill>
                          <a:effectLst/>
                          <a:latin typeface="Arial" charset="0"/>
                          <a:cs typeface="Times New Roman" pitchFamily="18" charset="0"/>
                        </a:rPr>
                        <a:t>Не более одного элемента</a:t>
                      </a:r>
                      <a:endParaRPr kumimoji="0" lang="ru-RU" sz="1800" b="0" i="0" u="none" strike="noStrike" cap="none" normalizeH="0" baseline="0">
                        <a:ln>
                          <a:noFill/>
                        </a:ln>
                        <a:solidFill>
                          <a:schemeClr val="tx1"/>
                        </a:solidFill>
                        <a:effectLst/>
                        <a:latin typeface="Arial" charset="0"/>
                      </a:endParaRPr>
                    </a:p>
                  </a:txBody>
                  <a:tcPr anchor="ctr" horzOverflow="overflow">
                    <a:lnL>
                      <a:noFill/>
                    </a:lnL>
                    <a:lnR cap="flat">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794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a:ln>
                            <a:noFill/>
                          </a:ln>
                          <a:solidFill>
                            <a:srgbClr val="333333"/>
                          </a:solidFill>
                          <a:effectLst/>
                          <a:latin typeface="Arial" charset="0"/>
                          <a:ea typeface="Times New Roman" pitchFamily="18" charset="0"/>
                          <a:cs typeface="Courier New" pitchFamily="49" charset="0"/>
                        </a:rPr>
                        <a:t>1..10</a:t>
                      </a:r>
                      <a:endParaRPr kumimoji="0" lang="ru-RU" sz="1800" b="0" i="0" u="none" strike="noStrike" cap="none" normalizeH="0" baseline="0">
                        <a:ln>
                          <a:noFill/>
                        </a:ln>
                        <a:solidFill>
                          <a:schemeClr val="tx1"/>
                        </a:solidFill>
                        <a:effectLst/>
                        <a:latin typeface="Arial" charset="0"/>
                        <a:ea typeface="Times New Roman" pitchFamily="18" charset="0"/>
                        <a:cs typeface="Courier New" pitchFamily="49" charset="0"/>
                      </a:endParaRPr>
                    </a:p>
                  </a:txBody>
                  <a:tcPr anchor="ctr" horzOverflow="overflow">
                    <a:lnL cap="flat">
                      <a:noFill/>
                    </a:lnL>
                    <a:lnR>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a:ln>
                            <a:noFill/>
                          </a:ln>
                          <a:solidFill>
                            <a:schemeClr val="tx1"/>
                          </a:solidFill>
                          <a:effectLst/>
                          <a:latin typeface="Arial" charset="0"/>
                          <a:cs typeface="Times New Roman" pitchFamily="18" charset="0"/>
                        </a:rPr>
                        <a:t>От одного до десяти элементов</a:t>
                      </a:r>
                      <a:endParaRPr kumimoji="0" lang="ru-RU" sz="1800" b="0" i="0" u="none" strike="noStrike" cap="none" normalizeH="0" baseline="0">
                        <a:ln>
                          <a:noFill/>
                        </a:ln>
                        <a:solidFill>
                          <a:schemeClr val="tx1"/>
                        </a:solidFill>
                        <a:effectLst/>
                        <a:latin typeface="Arial" charset="0"/>
                      </a:endParaRPr>
                    </a:p>
                  </a:txBody>
                  <a:tcPr anchor="ctr" horzOverflow="overflow">
                    <a:lnL>
                      <a:noFill/>
                    </a:lnL>
                    <a:lnR cap="flat">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778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a:ln>
                            <a:noFill/>
                          </a:ln>
                          <a:solidFill>
                            <a:srgbClr val="333333"/>
                          </a:solidFill>
                          <a:effectLst/>
                          <a:latin typeface="Arial" charset="0"/>
                          <a:ea typeface="Times New Roman" pitchFamily="18" charset="0"/>
                          <a:cs typeface="Courier New" pitchFamily="49" charset="0"/>
                        </a:rPr>
                        <a:t>1..3, 5, 7..10</a:t>
                      </a:r>
                      <a:endParaRPr kumimoji="0" lang="ru-RU" sz="1800" b="0" i="0" u="none" strike="noStrike" cap="none" normalizeH="0" baseline="0">
                        <a:ln>
                          <a:noFill/>
                        </a:ln>
                        <a:solidFill>
                          <a:schemeClr val="tx1"/>
                        </a:solidFill>
                        <a:effectLst/>
                        <a:latin typeface="Arial" charset="0"/>
                        <a:ea typeface="Times New Roman" pitchFamily="18" charset="0"/>
                        <a:cs typeface="Courier New" pitchFamily="49" charset="0"/>
                      </a:endParaRPr>
                    </a:p>
                  </a:txBody>
                  <a:tcPr anchor="ctr" horzOverflow="overflow">
                    <a:lnL cap="flat">
                      <a:noFill/>
                    </a:lnL>
                    <a:lnR>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a:ln>
                            <a:noFill/>
                          </a:ln>
                          <a:solidFill>
                            <a:schemeClr val="tx1"/>
                          </a:solidFill>
                          <a:effectLst/>
                          <a:latin typeface="Arial" charset="0"/>
                          <a:cs typeface="Times New Roman" pitchFamily="18" charset="0"/>
                        </a:rPr>
                        <a:t>Один, два, три, пять, семь, восемь, девять или десять элементов</a:t>
                      </a:r>
                      <a:endParaRPr kumimoji="0" lang="ru-RU" sz="1800" b="0" i="0" u="none" strike="noStrike" cap="none" normalizeH="0" baseline="0">
                        <a:ln>
                          <a:noFill/>
                        </a:ln>
                        <a:solidFill>
                          <a:schemeClr val="tx1"/>
                        </a:solidFill>
                        <a:effectLst/>
                        <a:latin typeface="Arial" charset="0"/>
                      </a:endParaRPr>
                    </a:p>
                  </a:txBody>
                  <a:tcPr anchor="ctr" horzOverflow="overflow">
                    <a:lnL>
                      <a:noFill/>
                    </a:lnL>
                    <a:lnR cap="flat">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778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a:ln>
                            <a:noFill/>
                          </a:ln>
                          <a:solidFill>
                            <a:srgbClr val="333333"/>
                          </a:solidFill>
                          <a:effectLst/>
                          <a:latin typeface="Arial" charset="0"/>
                          <a:ea typeface="Times New Roman" pitchFamily="18" charset="0"/>
                          <a:cs typeface="Courier New" pitchFamily="49" charset="0"/>
                        </a:rPr>
                        <a:t>5..3</a:t>
                      </a:r>
                      <a:endParaRPr kumimoji="0" lang="ru-RU" sz="1800" b="0" i="0" u="none" strike="noStrike" cap="none" normalizeH="0" baseline="0">
                        <a:ln>
                          <a:noFill/>
                        </a:ln>
                        <a:solidFill>
                          <a:schemeClr val="tx1"/>
                        </a:solidFill>
                        <a:effectLst/>
                        <a:latin typeface="Arial" charset="0"/>
                        <a:ea typeface="Times New Roman" pitchFamily="18" charset="0"/>
                        <a:cs typeface="Courier New" pitchFamily="49" charset="0"/>
                      </a:endParaRPr>
                    </a:p>
                  </a:txBody>
                  <a:tcPr anchor="ctr" horzOverflow="overflow">
                    <a:lnL cap="flat">
                      <a:noFill/>
                    </a:lnL>
                    <a:lnR>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a:ln>
                            <a:noFill/>
                          </a:ln>
                          <a:solidFill>
                            <a:schemeClr val="tx1"/>
                          </a:solidFill>
                          <a:effectLst/>
                          <a:latin typeface="Arial" charset="0"/>
                          <a:cs typeface="Times New Roman" pitchFamily="18" charset="0"/>
                        </a:rPr>
                        <a:t>Некорректная кратность. Нижняя граница больше верхней</a:t>
                      </a:r>
                      <a:endParaRPr kumimoji="0" lang="ru-RU" sz="1800" b="0" i="0" u="none" strike="noStrike" cap="none" normalizeH="0" baseline="0">
                        <a:ln>
                          <a:noFill/>
                        </a:ln>
                        <a:solidFill>
                          <a:schemeClr val="tx1"/>
                        </a:solidFill>
                        <a:effectLst/>
                        <a:latin typeface="Arial" charset="0"/>
                      </a:endParaRPr>
                    </a:p>
                  </a:txBody>
                  <a:tcPr anchor="ctr" horzOverflow="overflow">
                    <a:lnL>
                      <a:noFill/>
                    </a:lnL>
                    <a:lnR cap="flat">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4778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a:ln>
                            <a:noFill/>
                          </a:ln>
                          <a:solidFill>
                            <a:srgbClr val="333333"/>
                          </a:solidFill>
                          <a:effectLst/>
                          <a:latin typeface="Arial" charset="0"/>
                          <a:ea typeface="Times New Roman" pitchFamily="18" charset="0"/>
                          <a:cs typeface="Courier New" pitchFamily="49" charset="0"/>
                        </a:rPr>
                        <a:t>-1..3</a:t>
                      </a:r>
                      <a:endParaRPr kumimoji="0" lang="ru-RU" sz="1800" b="0" i="0" u="none" strike="noStrike" cap="none" normalizeH="0" baseline="0">
                        <a:ln>
                          <a:noFill/>
                        </a:ln>
                        <a:solidFill>
                          <a:schemeClr val="tx1"/>
                        </a:solidFill>
                        <a:effectLst/>
                        <a:latin typeface="Arial" charset="0"/>
                        <a:ea typeface="Times New Roman" pitchFamily="18" charset="0"/>
                        <a:cs typeface="Courier New" pitchFamily="49" charset="0"/>
                      </a:endParaRPr>
                    </a:p>
                  </a:txBody>
                  <a:tcPr anchor="ctr" horzOverflow="overflow">
                    <a:lnL cap="flat">
                      <a:noFill/>
                    </a:lnL>
                    <a:lnR>
                      <a:noFill/>
                    </a:lnR>
                    <a:lnT w="12700" cap="flat" cmpd="sng" algn="ctr">
                      <a:solidFill>
                        <a:srgbClr val="6E889C"/>
                      </a:solidFill>
                      <a:prstDash val="solid"/>
                      <a:round/>
                      <a:headEnd type="none" w="med" len="med"/>
                      <a:tailEnd type="none" w="med" len="med"/>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a:ln>
                            <a:noFill/>
                          </a:ln>
                          <a:solidFill>
                            <a:schemeClr val="tx1"/>
                          </a:solidFill>
                          <a:effectLst/>
                          <a:latin typeface="Arial" charset="0"/>
                          <a:cs typeface="Times New Roman" pitchFamily="18" charset="0"/>
                        </a:rPr>
                        <a:t>Некорректная кратность. Отрицательные числа недопустимы</a:t>
                      </a:r>
                      <a:endParaRPr kumimoji="0" lang="ru-RU" sz="1800" b="0" i="0" u="none" strike="noStrike" cap="none" normalizeH="0" baseline="0">
                        <a:ln>
                          <a:noFill/>
                        </a:ln>
                        <a:solidFill>
                          <a:schemeClr val="tx1"/>
                        </a:solidFill>
                        <a:effectLst/>
                        <a:latin typeface="Arial" charset="0"/>
                      </a:endParaRPr>
                    </a:p>
                  </a:txBody>
                  <a:tcPr anchor="ctr" horzOverflow="overflow">
                    <a:lnL>
                      <a:noFill/>
                    </a:lnL>
                    <a:lnR cap="flat">
                      <a:noFill/>
                    </a:lnR>
                    <a:lnT w="12700" cap="flat" cmpd="sng" algn="ctr">
                      <a:solidFill>
                        <a:srgbClr val="6E889C"/>
                      </a:solidFill>
                      <a:prstDash val="solid"/>
                      <a:round/>
                      <a:headEnd type="none" w="med" len="med"/>
                      <a:tailEnd type="none" w="med" len="med"/>
                    </a:lnT>
                    <a:lnB cap="flat">
                      <a:noFill/>
                    </a:lnB>
                    <a:lnTlToBr>
                      <a:noFill/>
                    </a:lnTlToBr>
                    <a:lnBlToTr>
                      <a:noFill/>
                    </a:lnBlToTr>
                    <a:noFill/>
                  </a:tcPr>
                </a:tc>
                <a:extLst>
                  <a:ext uri="{0D108BD9-81ED-4DB2-BD59-A6C34878D82A}">
                    <a16:rowId xmlns:a16="http://schemas.microsoft.com/office/drawing/2014/main" val="10007"/>
                  </a:ext>
                </a:extLst>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250825" y="184150"/>
            <a:ext cx="8686800" cy="1538288"/>
          </a:xfrm>
        </p:spPr>
        <p:txBody>
          <a:bodyPr>
            <a:normAutofit/>
          </a:bodyPr>
          <a:lstStyle/>
          <a:p>
            <a:pPr marL="0" indent="361950" algn="just">
              <a:lnSpc>
                <a:spcPct val="90000"/>
              </a:lnSpc>
              <a:buFont typeface="Arial" charset="0"/>
              <a:buNone/>
            </a:pPr>
            <a:r>
              <a:rPr lang="ru-RU" sz="2200" b="1">
                <a:latin typeface="Arial" charset="0"/>
              </a:rPr>
              <a:t>Классификатор не имеет экземпляров</a:t>
            </a:r>
            <a:r>
              <a:rPr lang="ru-RU" sz="2200">
                <a:latin typeface="Arial" charset="0"/>
              </a:rPr>
              <a:t> (кратность 0) ‒ называется </a:t>
            </a:r>
            <a:r>
              <a:rPr lang="ru-RU" sz="2200" i="1">
                <a:latin typeface="Arial" charset="0"/>
              </a:rPr>
              <a:t>службой</a:t>
            </a:r>
            <a:r>
              <a:rPr lang="ru-RU" sz="2200">
                <a:latin typeface="Arial" charset="0"/>
              </a:rPr>
              <a:t>. Хранение информации, обрабатываемой службой, обеспечивают объекты, использующие службу. Типичный пример ‒ набор процедур общего пользования (библиотека математических функций). Службы используются в приложениях достаточно часто, поэтому есть даже стандартный стереотип «utility», определяющий классификатор как службу.</a:t>
            </a:r>
          </a:p>
          <a:p>
            <a:pPr marL="0" indent="361950" algn="just">
              <a:lnSpc>
                <a:spcPct val="90000"/>
              </a:lnSpc>
              <a:buFont typeface="Arial" charset="0"/>
              <a:buNone/>
            </a:pPr>
            <a:r>
              <a:rPr lang="ru-RU" sz="2200" b="1">
                <a:latin typeface="Arial" charset="0"/>
              </a:rPr>
              <a:t>Классификатор имеет ровно один экземпляр</a:t>
            </a:r>
            <a:r>
              <a:rPr lang="ru-RU" sz="2200">
                <a:latin typeface="Arial" charset="0"/>
              </a:rPr>
              <a:t> (кратность 1) - называется </a:t>
            </a:r>
            <a:r>
              <a:rPr lang="ru-RU" sz="2200" i="1">
                <a:latin typeface="Arial" charset="0"/>
              </a:rPr>
              <a:t>одиночкой</a:t>
            </a:r>
            <a:r>
              <a:rPr lang="ru-RU" sz="2200">
                <a:latin typeface="Arial" charset="0"/>
              </a:rPr>
              <a:t>. Между службой и одиночкой различия незначительны, но иногда одиночку использовать удобнее, например, когда классификатор представляет собой элемент реального мира, существующий в единственном экземпляре: клавиатура, которая подключается к компьютеру.</a:t>
            </a:r>
          </a:p>
          <a:p>
            <a:pPr marL="0" indent="361950" algn="just">
              <a:lnSpc>
                <a:spcPct val="90000"/>
              </a:lnSpc>
              <a:buFont typeface="Arial" charset="0"/>
              <a:buNone/>
            </a:pPr>
            <a:r>
              <a:rPr lang="ru-RU" sz="2200" b="1">
                <a:latin typeface="Arial" charset="0"/>
              </a:rPr>
              <a:t>Классификатор имеет фиксированное число экземпляров</a:t>
            </a:r>
            <a:r>
              <a:rPr lang="ru-RU" sz="2200">
                <a:latin typeface="Arial" charset="0"/>
              </a:rPr>
              <a:t> (напр., кратность 8). Такой вариант встречается не часто. Например, моделирование портов в концентраторе.</a:t>
            </a:r>
          </a:p>
          <a:p>
            <a:pPr marL="0" indent="361950" algn="just">
              <a:lnSpc>
                <a:spcPct val="90000"/>
              </a:lnSpc>
              <a:buFont typeface="Arial" charset="0"/>
              <a:buNone/>
            </a:pPr>
            <a:r>
              <a:rPr lang="ru-RU" sz="2200">
                <a:latin typeface="Arial" charset="0"/>
              </a:rPr>
              <a:t> </a:t>
            </a:r>
            <a:r>
              <a:rPr lang="ru-RU" sz="2200" b="1">
                <a:latin typeface="Arial" charset="0"/>
              </a:rPr>
              <a:t>Классификатор имеет произвольное число экземпляров </a:t>
            </a:r>
            <a:r>
              <a:rPr lang="ru-RU" sz="2200">
                <a:latin typeface="Arial" charset="0"/>
              </a:rPr>
              <a:t>(кратность *). Поскольку этот вариант встречается чаще всего, он никак специально не указывается и подразумевается по умолчанию.</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9BAF5F91-3807-4167-9F9C-8866F2AB5CD7}" type="slidenum">
              <a:rPr lang="ru-RU" sz="1600" b="0">
                <a:solidFill>
                  <a:schemeClr val="tx1">
                    <a:tint val="75000"/>
                  </a:schemeClr>
                </a:solidFill>
                <a:latin typeface="+mn-lt"/>
              </a:rPr>
              <a:pPr algn="r" fontAlgn="auto">
                <a:spcBef>
                  <a:spcPts val="0"/>
                </a:spcBef>
                <a:spcAft>
                  <a:spcPts val="0"/>
                </a:spcAft>
                <a:defRPr/>
              </a:pPr>
              <a:t>24</a:t>
            </a:fld>
            <a:endParaRPr lang="ru-RU" sz="1600" b="0" dirty="0">
              <a:solidFill>
                <a:schemeClr val="tx1">
                  <a:tint val="75000"/>
                </a:schemeClr>
              </a:solidFill>
              <a:latin typeface="+mn-lt"/>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250825" y="712788"/>
            <a:ext cx="8686800" cy="1538287"/>
          </a:xfrm>
        </p:spPr>
        <p:txBody>
          <a:bodyPr>
            <a:normAutofit/>
          </a:bodyPr>
          <a:lstStyle/>
          <a:p>
            <a:pPr marL="0" indent="361950" algn="just">
              <a:lnSpc>
                <a:spcPct val="90000"/>
              </a:lnSpc>
              <a:buFont typeface="Arial" charset="0"/>
              <a:buNone/>
            </a:pPr>
            <a:r>
              <a:rPr lang="ru-RU" sz="2200" b="1">
                <a:solidFill>
                  <a:schemeClr val="accent1"/>
                </a:solidFill>
                <a:latin typeface="Arial" charset="0"/>
              </a:rPr>
              <a:t>7) Классификаторы (</a:t>
            </a:r>
            <a:r>
              <a:rPr lang="ru-RU" sz="2200">
                <a:latin typeface="Arial" charset="0"/>
              </a:rPr>
              <a:t>и только они!)</a:t>
            </a:r>
            <a:r>
              <a:rPr lang="ru-RU" sz="2200" b="1">
                <a:solidFill>
                  <a:schemeClr val="accent1"/>
                </a:solidFill>
                <a:latin typeface="Arial" charset="0"/>
              </a:rPr>
              <a:t> могут участвовать в отношении </a:t>
            </a:r>
            <a:r>
              <a:rPr lang="ru-RU" sz="2200" b="1" i="1">
                <a:solidFill>
                  <a:schemeClr val="accent1"/>
                </a:solidFill>
                <a:latin typeface="Arial" charset="0"/>
              </a:rPr>
              <a:t>обобщения</a:t>
            </a:r>
            <a:r>
              <a:rPr lang="ru-RU" sz="2200" b="1">
                <a:solidFill>
                  <a:schemeClr val="accent1"/>
                </a:solidFill>
                <a:latin typeface="Arial" charset="0"/>
              </a:rPr>
              <a:t> </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D01022A6-737F-4E4F-825D-F8DDE17BCE5F}" type="slidenum">
              <a:rPr lang="ru-RU" sz="1600" b="0">
                <a:solidFill>
                  <a:schemeClr val="tx1">
                    <a:tint val="75000"/>
                  </a:schemeClr>
                </a:solidFill>
                <a:latin typeface="+mn-lt"/>
              </a:rPr>
              <a:pPr algn="r" fontAlgn="auto">
                <a:spcBef>
                  <a:spcPts val="0"/>
                </a:spcBef>
                <a:spcAft>
                  <a:spcPts val="0"/>
                </a:spcAft>
                <a:defRPr/>
              </a:pPr>
              <a:t>25</a:t>
            </a:fld>
            <a:endParaRPr lang="ru-RU" sz="1600" b="0" dirty="0">
              <a:solidFill>
                <a:schemeClr val="tx1">
                  <a:tint val="75000"/>
                </a:schemeClr>
              </a:solidFill>
              <a:latin typeface="+mn-lt"/>
            </a:endParaRPr>
          </a:p>
        </p:txBody>
      </p:sp>
      <p:sp>
        <p:nvSpPr>
          <p:cNvPr id="90116" name="WordArt 4"/>
          <p:cNvSpPr>
            <a:spLocks noChangeArrowheads="1" noChangeShapeType="1" noTextEdit="1"/>
          </p:cNvSpPr>
          <p:nvPr/>
        </p:nvSpPr>
        <p:spPr bwMode="auto">
          <a:xfrm>
            <a:off x="2268538" y="2035175"/>
            <a:ext cx="3887787" cy="2232025"/>
          </a:xfrm>
          <a:prstGeom prst="rect">
            <a:avLst/>
          </a:prstGeom>
          <a:extLst>
            <a:ext uri="{AF507438-7753-43E0-B8FC-AC1667EBCBE1}">
              <a14:hiddenEffects xmlns:a14="http://schemas.microsoft.com/office/drawing/2010/main">
                <a:effectLst/>
              </a14:hiddenEffects>
            </a:ext>
          </a:extLst>
        </p:spPr>
        <p:txBody>
          <a:bodyPr wrap="none" fromWordArt="1">
            <a:prstTxWarp prst="textCascadeUp">
              <a:avLst>
                <a:gd name="adj" fmla="val 44444"/>
              </a:avLst>
            </a:prstTxWarp>
            <a:scene3d>
              <a:camera prst="legacyPerspectiveFront">
                <a:rot lat="20519999" lon="1080000" rev="0"/>
              </a:camera>
              <a:lightRig rig="legacyHarsh2" dir="b"/>
            </a:scene3d>
            <a:sp3d extrusionH="430200" prstMaterial="legacyMatte">
              <a:extrusionClr>
                <a:srgbClr val="FF6600"/>
              </a:extrusionClr>
            </a:sp3d>
          </a:bodyPr>
          <a:lstStyle/>
          <a:p>
            <a:pPr algn="ctr"/>
            <a:r>
              <a:rPr lang="ru-RU" sz="3600" kern="10">
                <a:ln w="9525">
                  <a:round/>
                  <a:headEnd/>
                  <a:tailEnd/>
                </a:ln>
                <a:gradFill rotWithShape="0">
                  <a:gsLst>
                    <a:gs pos="0">
                      <a:srgbClr val="FFE701"/>
                    </a:gs>
                    <a:gs pos="100000">
                      <a:srgbClr val="FE3E02"/>
                    </a:gs>
                  </a:gsLst>
                  <a:lin ang="5400000" scaled="1"/>
                </a:gradFill>
                <a:latin typeface="Impact"/>
              </a:rPr>
              <a:t>почему?</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Заголовок 1"/>
          <p:cNvSpPr>
            <a:spLocks noGrp="1"/>
          </p:cNvSpPr>
          <p:nvPr>
            <p:ph type="title" idx="4294967295"/>
          </p:nvPr>
        </p:nvSpPr>
        <p:spPr>
          <a:xfrm>
            <a:off x="0" y="90488"/>
            <a:ext cx="9144000" cy="812800"/>
          </a:xfrm>
        </p:spPr>
        <p:txBody>
          <a:bodyPr/>
          <a:lstStyle/>
          <a:p>
            <a:r>
              <a:rPr lang="ru-RU" sz="4000" b="1">
                <a:solidFill>
                  <a:schemeClr val="accent1"/>
                </a:solidFill>
              </a:rPr>
              <a:t>Идентификация классов</a:t>
            </a:r>
            <a:endParaRPr lang="en-US" sz="4000" b="1">
              <a:solidFill>
                <a:schemeClr val="accent1"/>
              </a:solidFill>
            </a:endParaRPr>
          </a:p>
        </p:txBody>
      </p:sp>
      <p:sp>
        <p:nvSpPr>
          <p:cNvPr id="3" name="Объект 2"/>
          <p:cNvSpPr>
            <a:spLocks noGrp="1"/>
          </p:cNvSpPr>
          <p:nvPr>
            <p:ph idx="4294967295"/>
          </p:nvPr>
        </p:nvSpPr>
        <p:spPr>
          <a:xfrm>
            <a:off x="323850" y="882650"/>
            <a:ext cx="8686800" cy="1538288"/>
          </a:xfrm>
        </p:spPr>
        <p:txBody>
          <a:bodyPr>
            <a:normAutofit/>
          </a:bodyPr>
          <a:lstStyle/>
          <a:p>
            <a:pPr marL="0" indent="361950" algn="just">
              <a:lnSpc>
                <a:spcPct val="90000"/>
              </a:lnSpc>
              <a:buFont typeface="Arial" charset="0"/>
              <a:buNone/>
            </a:pPr>
            <a:r>
              <a:rPr lang="ru-RU" sz="2200">
                <a:latin typeface="Arial" charset="0"/>
              </a:rPr>
              <a:t>Описание классов и отношений между ними является основным средством моделирования структуры в UML. </a:t>
            </a:r>
          </a:p>
          <a:p>
            <a:pPr marL="0" indent="361950" algn="just">
              <a:lnSpc>
                <a:spcPct val="90000"/>
              </a:lnSpc>
              <a:buFont typeface="Arial" charset="0"/>
              <a:buNone/>
            </a:pPr>
            <a:r>
              <a:rPr lang="ru-RU" sz="2200">
                <a:latin typeface="Arial" charset="0"/>
              </a:rPr>
              <a:t>Как выделяются классы, подлежащие описанию? </a:t>
            </a:r>
          </a:p>
          <a:p>
            <a:pPr marL="0" indent="361950" algn="just">
              <a:lnSpc>
                <a:spcPct val="90000"/>
              </a:lnSpc>
              <a:buFont typeface="Arial" charset="0"/>
              <a:buNone/>
            </a:pPr>
            <a:r>
              <a:rPr lang="ru-RU" sz="2200">
                <a:latin typeface="Arial" charset="0"/>
              </a:rPr>
              <a:t>Выберем три самых простых приема выделения классов:</a:t>
            </a:r>
          </a:p>
          <a:p>
            <a:pPr marL="0" indent="361950" algn="just">
              <a:lnSpc>
                <a:spcPct val="90000"/>
              </a:lnSpc>
            </a:pPr>
            <a:r>
              <a:rPr lang="ru-RU" sz="2200">
                <a:latin typeface="Arial" charset="0"/>
              </a:rPr>
              <a:t>словарь предметной области;</a:t>
            </a:r>
          </a:p>
          <a:p>
            <a:pPr marL="0" indent="361950" algn="just">
              <a:lnSpc>
                <a:spcPct val="90000"/>
              </a:lnSpc>
            </a:pPr>
            <a:r>
              <a:rPr lang="ru-RU" sz="2200">
                <a:latin typeface="Arial" charset="0"/>
              </a:rPr>
              <a:t>реализация вариантов использования;</a:t>
            </a:r>
          </a:p>
          <a:p>
            <a:pPr marL="0" indent="361950" algn="just">
              <a:lnSpc>
                <a:spcPct val="90000"/>
              </a:lnSpc>
            </a:pPr>
            <a:r>
              <a:rPr lang="ru-RU" sz="2200">
                <a:latin typeface="Arial" charset="0"/>
              </a:rPr>
              <a:t>образцы проектирования.</a:t>
            </a:r>
          </a:p>
          <a:p>
            <a:pPr marL="0" indent="361950" algn="just">
              <a:lnSpc>
                <a:spcPct val="90000"/>
              </a:lnSpc>
              <a:buFont typeface="Arial" charset="0"/>
              <a:buNone/>
            </a:pPr>
            <a:r>
              <a:rPr lang="ru-RU" sz="2200" b="1" i="1">
                <a:latin typeface="Arial" charset="0"/>
              </a:rPr>
              <a:t>Словарь предметной области </a:t>
            </a:r>
            <a:r>
              <a:rPr lang="ru-RU" sz="2200" b="1">
                <a:latin typeface="Arial" charset="0"/>
              </a:rPr>
              <a:t>‒ это набор основных понятий (сущностей) данной предметной области.</a:t>
            </a:r>
          </a:p>
          <a:p>
            <a:pPr marL="0" indent="361950" algn="just">
              <a:lnSpc>
                <a:spcPct val="90000"/>
              </a:lnSpc>
              <a:buFont typeface="Arial" charset="0"/>
              <a:buNone/>
            </a:pPr>
            <a:r>
              <a:rPr lang="ru-RU" sz="2200">
                <a:latin typeface="Arial" charset="0"/>
              </a:rPr>
              <a:t>Рассмотрите внимательно текст технического задания (или иного документа, лежащего в основе проекта) и выделите в содержательной части имена существительные ‒ все они являются кандидатами на то, чтобы быть названиями классов (или атрибутов классов) проектируемой системы. После этой операции к полученному списку нужно применить фильтр здравого смысла и опыта, отсекая ненужное или добавляя пропущенное.</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8E61BC39-62F2-477F-9EC1-729D8AC1BC8F}" type="slidenum">
              <a:rPr lang="ru-RU" sz="1600" b="0">
                <a:solidFill>
                  <a:schemeClr val="tx1">
                    <a:tint val="75000"/>
                  </a:schemeClr>
                </a:solidFill>
                <a:latin typeface="+mn-lt"/>
              </a:rPr>
              <a:pPr algn="r" fontAlgn="auto">
                <a:spcBef>
                  <a:spcPts val="0"/>
                </a:spcBef>
                <a:spcAft>
                  <a:spcPts val="0"/>
                </a:spcAft>
                <a:defRPr/>
              </a:pPr>
              <a:t>26</a:t>
            </a:fld>
            <a:endParaRPr lang="ru-RU" sz="1600" b="0" dirty="0">
              <a:solidFill>
                <a:schemeClr val="tx1">
                  <a:tint val="75000"/>
                </a:schemeClr>
              </a:solidFill>
              <a:latin typeface="+mn-lt"/>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250825" y="161925"/>
            <a:ext cx="8686800" cy="1538288"/>
          </a:xfrm>
        </p:spPr>
        <p:txBody>
          <a:bodyPr>
            <a:normAutofit/>
          </a:bodyPr>
          <a:lstStyle/>
          <a:p>
            <a:pPr marL="0" indent="361950" algn="ctr">
              <a:lnSpc>
                <a:spcPct val="90000"/>
              </a:lnSpc>
              <a:buFont typeface="Arial" charset="0"/>
              <a:buNone/>
            </a:pPr>
            <a:r>
              <a:rPr lang="ru-RU" b="1" u="sng">
                <a:solidFill>
                  <a:schemeClr val="accent1"/>
                </a:solidFill>
                <a:latin typeface="Arial" charset="0"/>
              </a:rPr>
              <a:t>Словарь предметной  области.</a:t>
            </a:r>
          </a:p>
          <a:p>
            <a:pPr marL="0" indent="361950" algn="just">
              <a:lnSpc>
                <a:spcPct val="90000"/>
              </a:lnSpc>
              <a:buFont typeface="Arial" charset="0"/>
              <a:buNone/>
            </a:pPr>
            <a:r>
              <a:rPr lang="ru-RU" sz="2200">
                <a:latin typeface="Arial" charset="0"/>
              </a:rPr>
              <a:t>В тексте примера технического задания ИС ОК все слова являются существительными. Выпишем их в том порядке, как они встречаются, но без повторений:</a:t>
            </a:r>
          </a:p>
          <a:p>
            <a:pPr marL="0" indent="361950" algn="ctr">
              <a:lnSpc>
                <a:spcPct val="90000"/>
              </a:lnSpc>
              <a:buFont typeface="Arial" charset="0"/>
              <a:buNone/>
            </a:pPr>
            <a:r>
              <a:rPr lang="ru-RU" sz="2200" b="1">
                <a:solidFill>
                  <a:schemeClr val="accent1"/>
                </a:solidFill>
                <a:latin typeface="Arial" charset="0"/>
              </a:rPr>
              <a:t>прием; перевод; увольнение; сотрудник; создание; ликвидация; подразделение; вакансия; сокращение; должность</a:t>
            </a:r>
            <a:r>
              <a:rPr lang="ru-RU" sz="2200">
                <a:latin typeface="Arial" charset="0"/>
              </a:rPr>
              <a:t>.</a:t>
            </a:r>
          </a:p>
          <a:p>
            <a:pPr marL="0" indent="361950" algn="just">
              <a:lnSpc>
                <a:spcPct val="90000"/>
              </a:lnSpc>
              <a:buFont typeface="Arial" charset="0"/>
              <a:buNone/>
            </a:pPr>
            <a:r>
              <a:rPr lang="ru-RU" sz="2200">
                <a:latin typeface="Arial" charset="0"/>
              </a:rPr>
              <a:t>Некоторые их этих слов, по сути, являются названиями действий. Это ясно видно, если переписать текст технического задания в форме простых утверждений. Отбросим замаскированные глаголы. Остается список из четырех слов:</a:t>
            </a:r>
          </a:p>
          <a:p>
            <a:pPr marL="0" indent="361950" algn="ctr">
              <a:lnSpc>
                <a:spcPct val="90000"/>
              </a:lnSpc>
              <a:buFont typeface="Arial" charset="0"/>
              <a:buNone/>
            </a:pPr>
            <a:r>
              <a:rPr lang="ru-RU" sz="2200" b="1">
                <a:solidFill>
                  <a:schemeClr val="accent1"/>
                </a:solidFill>
                <a:latin typeface="Arial" charset="0"/>
              </a:rPr>
              <a:t>сотрудник, подразделение; вакансия; должность.</a:t>
            </a:r>
          </a:p>
          <a:p>
            <a:pPr marL="0" indent="361950" algn="just">
              <a:lnSpc>
                <a:spcPct val="90000"/>
              </a:lnSpc>
              <a:buFont typeface="Arial" charset="0"/>
              <a:buNone/>
            </a:pPr>
            <a:r>
              <a:rPr lang="ru-RU" sz="2200">
                <a:latin typeface="Arial" charset="0"/>
              </a:rPr>
              <a:t>При анализе технического задания мы отметили, что вакансия ‒ это должность в особом состоянии. Таким образом, это слово в списке лишнее и у нас остались три кандидата, которые мы оставляем в словаре.</a:t>
            </a:r>
          </a:p>
          <a:p>
            <a:pPr marL="0" indent="361950" algn="ctr">
              <a:lnSpc>
                <a:spcPct val="90000"/>
              </a:lnSpc>
              <a:buFont typeface="Arial" charset="0"/>
              <a:buNone/>
            </a:pPr>
            <a:r>
              <a:rPr lang="ru-RU" sz="2200" b="1">
                <a:latin typeface="Arial" charset="0"/>
              </a:rPr>
              <a:t>Сотрудник (Person) Подразделение (Department) Должность (Position).</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C49AA6A4-FFBB-442D-BF30-34F692AFE266}" type="slidenum">
              <a:rPr lang="ru-RU" sz="1600" b="0">
                <a:solidFill>
                  <a:schemeClr val="tx1">
                    <a:tint val="75000"/>
                  </a:schemeClr>
                </a:solidFill>
                <a:latin typeface="+mn-lt"/>
              </a:rPr>
              <a:pPr algn="r" fontAlgn="auto">
                <a:spcBef>
                  <a:spcPts val="0"/>
                </a:spcBef>
                <a:spcAft>
                  <a:spcPts val="0"/>
                </a:spcAft>
                <a:defRPr/>
              </a:pPr>
              <a:t>27</a:t>
            </a:fld>
            <a:endParaRPr lang="ru-RU" sz="1600" b="0" dirty="0">
              <a:solidFill>
                <a:schemeClr val="tx1">
                  <a:tint val="75000"/>
                </a:schemeClr>
              </a:solidFill>
              <a:latin typeface="+mn-lt"/>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250825" y="117475"/>
            <a:ext cx="8686800" cy="6092825"/>
          </a:xfrm>
        </p:spPr>
        <p:txBody>
          <a:bodyPr>
            <a:spAutoFit/>
          </a:bodyPr>
          <a:lstStyle/>
          <a:p>
            <a:pPr marL="0" indent="361950" algn="ctr">
              <a:lnSpc>
                <a:spcPct val="90000"/>
              </a:lnSpc>
              <a:buFont typeface="Arial" charset="0"/>
              <a:buNone/>
            </a:pPr>
            <a:r>
              <a:rPr lang="ru-RU" b="1" u="sng">
                <a:solidFill>
                  <a:schemeClr val="accent1"/>
                </a:solidFill>
                <a:latin typeface="Arial" charset="0"/>
              </a:rPr>
              <a:t>Реализация вариантов использования</a:t>
            </a:r>
          </a:p>
          <a:p>
            <a:pPr marL="0" indent="361950" algn="just">
              <a:lnSpc>
                <a:spcPct val="90000"/>
              </a:lnSpc>
              <a:buFont typeface="Arial" charset="0"/>
              <a:buNone/>
            </a:pPr>
            <a:r>
              <a:rPr lang="ru-RU" sz="2200">
                <a:latin typeface="Arial" charset="0"/>
              </a:rPr>
              <a:t>Если при реализации ВИ применяются Д. взаимодействия, то в этом процессе сами по себе выделяются некоторые классы, поскольку на диаграммах коммуникации и последовательности основными сущностями являются объекты, которые по необходимости нужно отнести к определенным классам. Использование Д. деятельности также может подсказать, какие классы нужно определить в системе, особенно если на Д. деятельности наряду с </a:t>
            </a:r>
            <a:r>
              <a:rPr lang="ru-RU" sz="2200" i="1">
                <a:latin typeface="Arial" charset="0"/>
              </a:rPr>
              <a:t>потоком управления </a:t>
            </a:r>
            <a:r>
              <a:rPr lang="ru-RU" sz="2200">
                <a:latin typeface="Arial" charset="0"/>
              </a:rPr>
              <a:t>присутствует </a:t>
            </a:r>
            <a:r>
              <a:rPr lang="ru-RU" sz="2200" i="1">
                <a:latin typeface="Arial" charset="0"/>
              </a:rPr>
              <a:t>поток данных</a:t>
            </a:r>
            <a:r>
              <a:rPr lang="ru-RU" sz="2200">
                <a:latin typeface="Arial" charset="0"/>
              </a:rPr>
              <a:t>. Однако, если сценарии вариантов использования описываются на естественном языке или псевдокоде, то выделить классы значительно труднее. </a:t>
            </a:r>
          </a:p>
          <a:p>
            <a:pPr marL="0" indent="361950" algn="just">
              <a:lnSpc>
                <a:spcPct val="90000"/>
              </a:lnSpc>
              <a:buFont typeface="Arial" charset="0"/>
              <a:buNone/>
            </a:pPr>
            <a:r>
              <a:rPr lang="ru-RU" sz="2200">
                <a:latin typeface="Arial" charset="0"/>
              </a:rPr>
              <a:t>Если ВИ реализуются на псевдокоде или Д. деятельности без всякой связи с объектами, то выявление объектной структуры системы просто откладывается "на потом". Иногда это может быть вполне оправдано — например, архитектор, моделирующий систему, прежде чем начать проектирование основной структуры классов, хочет более глубоко вникнуть в логику бизнес-процессов незнакомой ему предметной области.</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A46A4ECA-A730-4E31-A541-586C8BA9910A}" type="slidenum">
              <a:rPr lang="ru-RU" sz="1600" b="0">
                <a:solidFill>
                  <a:schemeClr val="tx1">
                    <a:tint val="75000"/>
                  </a:schemeClr>
                </a:solidFill>
                <a:latin typeface="+mn-lt"/>
              </a:rPr>
              <a:pPr algn="r" fontAlgn="auto">
                <a:spcBef>
                  <a:spcPts val="0"/>
                </a:spcBef>
                <a:spcAft>
                  <a:spcPts val="0"/>
                </a:spcAft>
                <a:defRPr/>
              </a:pPr>
              <a:t>28</a:t>
            </a:fld>
            <a:endParaRPr lang="ru-RU" sz="1600" b="0" dirty="0">
              <a:solidFill>
                <a:schemeClr val="tx1">
                  <a:tint val="75000"/>
                </a:schemeClr>
              </a:solidFill>
              <a:latin typeface="+mn-lt"/>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250825" y="17463"/>
            <a:ext cx="8686800" cy="1538287"/>
          </a:xfrm>
        </p:spPr>
        <p:txBody>
          <a:bodyPr>
            <a:normAutofit/>
          </a:bodyPr>
          <a:lstStyle/>
          <a:p>
            <a:pPr marL="0" indent="361950" algn="just">
              <a:lnSpc>
                <a:spcPct val="90000"/>
              </a:lnSpc>
              <a:buFont typeface="Arial" charset="0"/>
              <a:buNone/>
            </a:pPr>
            <a:endParaRPr lang="ru-RU" sz="2200">
              <a:latin typeface="Arial" charset="0"/>
            </a:endParaRPr>
          </a:p>
          <a:p>
            <a:pPr marL="0" indent="361950" algn="just">
              <a:lnSpc>
                <a:spcPct val="90000"/>
              </a:lnSpc>
              <a:buFont typeface="Arial" charset="0"/>
              <a:buNone/>
            </a:pPr>
            <a:r>
              <a:rPr lang="ru-RU" sz="2200">
                <a:latin typeface="Arial" charset="0"/>
              </a:rPr>
              <a:t>Обсудим это на примере информационной системы отдела кадров. Реализация вариантов использования Self Fire и Adm Fire не дает практически никакой информации для выделения классов.</a:t>
            </a:r>
          </a:p>
          <a:p>
            <a:pPr marL="0" indent="361950" algn="just">
              <a:lnSpc>
                <a:spcPct val="90000"/>
              </a:lnSpc>
              <a:buFont typeface="Arial" charset="0"/>
              <a:buNone/>
            </a:pPr>
            <a:r>
              <a:rPr lang="ru-RU" sz="2200">
                <a:latin typeface="Arial" charset="0"/>
              </a:rPr>
              <a:t>Появление двух новых существительных ("приказ" и "заявление") наталкивает на мысль, что в системе может появиться класс Document, но сразу ясно, что это класс будет пассивным хранилищем информации, не наделенным собственным поведением, и это никак не приближает к решению основной задачи: выявить ключевые классы в системе. </a:t>
            </a:r>
          </a:p>
          <a:p>
            <a:pPr marL="0" indent="361950" algn="just">
              <a:lnSpc>
                <a:spcPct val="90000"/>
              </a:lnSpc>
              <a:buFont typeface="Arial" charset="0"/>
              <a:buNone/>
            </a:pPr>
            <a:r>
              <a:rPr lang="ru-RU" sz="2200">
                <a:latin typeface="Arial" charset="0"/>
              </a:rPr>
              <a:t>Реализация варианта использования Hire Person с помощью диаграмм деятельности существенно углубляет наши знания о процессе приема на работу, но никак не приближает нас к структуре классов приложения.</a:t>
            </a:r>
          </a:p>
          <a:p>
            <a:pPr marL="0" indent="361950" algn="just">
              <a:lnSpc>
                <a:spcPct val="90000"/>
              </a:lnSpc>
              <a:buFont typeface="Arial" charset="0"/>
              <a:buNone/>
            </a:pPr>
            <a:r>
              <a:rPr lang="ru-RU" sz="2200">
                <a:latin typeface="Arial" charset="0"/>
              </a:rPr>
              <a:t>Наиболее значительный прогресс в этом направлении дают диаграммы последовательности и коммуникации для этого же варианта использования.</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AF41E8F4-1541-4755-8AE7-F9CB79ADCAB3}" type="slidenum">
              <a:rPr lang="ru-RU" sz="1600" b="0">
                <a:solidFill>
                  <a:schemeClr val="tx1">
                    <a:tint val="75000"/>
                  </a:schemeClr>
                </a:solidFill>
                <a:latin typeface="+mn-lt"/>
              </a:rPr>
              <a:pPr algn="r" fontAlgn="auto">
                <a:spcBef>
                  <a:spcPts val="0"/>
                </a:spcBef>
                <a:spcAft>
                  <a:spcPts val="0"/>
                </a:spcAft>
                <a:defRPr/>
              </a:pPr>
              <a:t>29</a:t>
            </a:fld>
            <a:endParaRPr lang="ru-RU" sz="1600" b="0" dirty="0">
              <a:solidFill>
                <a:schemeClr val="tx1">
                  <a:tint val="75000"/>
                </a:schemeClr>
              </a:solidFill>
              <a:latin typeface="+mn-l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Заголовок 1"/>
          <p:cNvSpPr>
            <a:spLocks noGrp="1"/>
          </p:cNvSpPr>
          <p:nvPr>
            <p:ph type="title" idx="4294967295"/>
          </p:nvPr>
        </p:nvSpPr>
        <p:spPr>
          <a:xfrm>
            <a:off x="0" y="69850"/>
            <a:ext cx="9144000" cy="812800"/>
          </a:xfrm>
        </p:spPr>
        <p:txBody>
          <a:bodyPr/>
          <a:lstStyle/>
          <a:p>
            <a:r>
              <a:rPr lang="ru-RU" sz="4000" b="1">
                <a:solidFill>
                  <a:schemeClr val="accent1"/>
                </a:solidFill>
              </a:rPr>
              <a:t>Принципы моделирования структуры</a:t>
            </a:r>
            <a:endParaRPr lang="en-US" sz="4000" b="1">
              <a:solidFill>
                <a:schemeClr val="accent1"/>
              </a:solidFill>
            </a:endParaRPr>
          </a:p>
        </p:txBody>
      </p:sp>
      <p:sp>
        <p:nvSpPr>
          <p:cNvPr id="3" name="Объект 2"/>
          <p:cNvSpPr>
            <a:spLocks noGrp="1"/>
          </p:cNvSpPr>
          <p:nvPr>
            <p:ph idx="4294967295"/>
          </p:nvPr>
        </p:nvSpPr>
        <p:spPr>
          <a:xfrm>
            <a:off x="323850" y="928688"/>
            <a:ext cx="8686800" cy="5281612"/>
          </a:xfrm>
        </p:spPr>
        <p:txBody>
          <a:bodyPr>
            <a:normAutofit/>
          </a:bodyPr>
          <a:lstStyle/>
          <a:p>
            <a:pPr marL="0" indent="361950" algn="just">
              <a:lnSpc>
                <a:spcPct val="90000"/>
              </a:lnSpc>
              <a:buFont typeface="Arial" charset="0"/>
              <a:buNone/>
            </a:pPr>
            <a:r>
              <a:rPr lang="ru-RU" sz="2200">
                <a:latin typeface="Arial" charset="0"/>
              </a:rPr>
              <a:t>Моделируя структуру, мы описываем составные части системы и отношения между ними. UML в большинстве случаев применяется в качестве объектно-ориентированного языка моделирования. Поэтому основным видом составных частей, из которых состоит система при таком подходе, являются классы и отношения между ними. </a:t>
            </a:r>
          </a:p>
          <a:p>
            <a:pPr marL="0" indent="361950" algn="just">
              <a:lnSpc>
                <a:spcPct val="90000"/>
              </a:lnSpc>
              <a:buFont typeface="Arial" charset="0"/>
              <a:buNone/>
            </a:pPr>
            <a:r>
              <a:rPr lang="ru-RU" sz="2200">
                <a:latin typeface="Arial" charset="0"/>
              </a:rPr>
              <a:t>В каждый конкретный момент функционирования системы можно указать конечный набор конкретных объектов (экземпляров классов) и существующих между ними связей (экземпляров отношений). В процессе работы этот набор изменяется: объекты создаются и уничтожаются, связи устанавливаются и теряются. Число возможных вариантов может быть необозримо велико. Представить их все в модели практически невозможно, а главное бессмысленно, поскольку такая модель из-за своего объема будет недоступна для понимания человеком, а значит и бесполезна при разработке системы. Каким же образом можно строить компактные (полезные) модели необозримых (потенциально бесконечных) систем? </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F30545E8-0DBA-447C-BA8F-B41E109E7691}" type="slidenum">
              <a:rPr lang="ru-RU" sz="1600" b="0">
                <a:solidFill>
                  <a:schemeClr val="tx1">
                    <a:tint val="75000"/>
                  </a:schemeClr>
                </a:solidFill>
                <a:latin typeface="+mn-lt"/>
              </a:rPr>
              <a:pPr algn="r" fontAlgn="auto">
                <a:spcBef>
                  <a:spcPts val="0"/>
                </a:spcBef>
                <a:spcAft>
                  <a:spcPts val="0"/>
                </a:spcAft>
                <a:defRPr/>
              </a:pPr>
              <a:t>3</a:t>
            </a:fld>
            <a:endParaRPr lang="ru-RU" sz="1600" b="0" dirty="0">
              <a:solidFill>
                <a:schemeClr val="tx1">
                  <a:tint val="75000"/>
                </a:schemeClr>
              </a:solidFill>
              <a:latin typeface="+mn-lt"/>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250825" y="184150"/>
            <a:ext cx="8642350" cy="5594350"/>
          </a:xfrm>
        </p:spPr>
        <p:txBody>
          <a:bodyPr>
            <a:normAutofit/>
          </a:bodyPr>
          <a:lstStyle/>
          <a:p>
            <a:pPr marL="0" indent="361950" algn="just">
              <a:lnSpc>
                <a:spcPct val="90000"/>
              </a:lnSpc>
              <a:buFont typeface="Arial" charset="0"/>
              <a:buNone/>
            </a:pPr>
            <a:endParaRPr lang="ru-RU" sz="2200">
              <a:latin typeface="Arial" charset="0"/>
            </a:endParaRPr>
          </a:p>
          <a:p>
            <a:pPr marL="0" indent="361950" algn="just">
              <a:lnSpc>
                <a:spcPct val="90000"/>
              </a:lnSpc>
              <a:buFont typeface="Arial" charset="0"/>
              <a:buNone/>
            </a:pPr>
            <a:r>
              <a:rPr lang="ru-RU" sz="2200">
                <a:latin typeface="Arial" charset="0"/>
              </a:rPr>
              <a:t>Два класса ‒ Person и Position ‒ те же, что нам подсказал анализ словаря предметной области. Очевидно, что если одни и те же выводы получены разными способами, доверие к ним возрастает. Полезный класс Exceptions Handler, вряд ли мог появиться из словаря: описывая предметную область, люди склонны закрывать глаза на возможные ошибки, исключительные ситуации и прочие неприятности.</a:t>
            </a:r>
          </a:p>
          <a:p>
            <a:pPr marL="0" indent="361950" algn="just">
              <a:lnSpc>
                <a:spcPct val="90000"/>
              </a:lnSpc>
              <a:buFont typeface="Arial" charset="0"/>
              <a:buNone/>
            </a:pPr>
            <a:r>
              <a:rPr lang="ru-RU" sz="2200">
                <a:latin typeface="Arial" charset="0"/>
              </a:rPr>
              <a:t>Особого обсуждения заслуживает появление класса Hire Form, но его мы пока оставим в стороне.</a:t>
            </a:r>
          </a:p>
          <a:p>
            <a:pPr marL="0" indent="361950" algn="just">
              <a:lnSpc>
                <a:spcPct val="90000"/>
              </a:lnSpc>
              <a:buFont typeface="Arial" charset="0"/>
              <a:buNone/>
            </a:pPr>
            <a:r>
              <a:rPr lang="ru-RU" sz="2200">
                <a:latin typeface="Arial" charset="0"/>
              </a:rPr>
              <a:t>Подведем итоги. </a:t>
            </a:r>
            <a:r>
              <a:rPr lang="ru-RU" sz="2200" b="1">
                <a:latin typeface="Arial" charset="0"/>
              </a:rPr>
              <a:t>Классы в модели идентифицируются в результате проведения трех частично независимых процессов: анализа предметной области, согласования уже построенной модели и применения теоретических соображений.</a:t>
            </a:r>
            <a:r>
              <a:rPr lang="ru-RU" sz="2200">
                <a:latin typeface="Arial" charset="0"/>
              </a:rPr>
              <a:t> Ни одним из этих методов нельзя пренебрегать. но решающим является здравый смысл и опыт архитектора, составляющего модель.</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0EFE7233-DCA2-4265-8E0B-76587F619DE1}" type="slidenum">
              <a:rPr lang="ru-RU" sz="1600" b="0">
                <a:solidFill>
                  <a:schemeClr val="tx1">
                    <a:tint val="75000"/>
                  </a:schemeClr>
                </a:solidFill>
                <a:latin typeface="+mn-lt"/>
              </a:rPr>
              <a:pPr algn="r" fontAlgn="auto">
                <a:spcBef>
                  <a:spcPts val="0"/>
                </a:spcBef>
                <a:spcAft>
                  <a:spcPts val="0"/>
                </a:spcAft>
                <a:defRPr/>
              </a:pPr>
              <a:t>30</a:t>
            </a:fld>
            <a:endParaRPr lang="ru-RU" sz="1600" b="0" dirty="0">
              <a:solidFill>
                <a:schemeClr val="tx1">
                  <a:tint val="75000"/>
                </a:schemeClr>
              </a:solidFill>
              <a:latin typeface="+mn-lt"/>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Заголовок 1"/>
          <p:cNvSpPr>
            <a:spLocks noGrp="1"/>
          </p:cNvSpPr>
          <p:nvPr>
            <p:ph type="title" idx="4294967295"/>
          </p:nvPr>
        </p:nvSpPr>
        <p:spPr>
          <a:xfrm>
            <a:off x="0" y="90488"/>
            <a:ext cx="9144000" cy="812800"/>
          </a:xfrm>
        </p:spPr>
        <p:txBody>
          <a:bodyPr/>
          <a:lstStyle/>
          <a:p>
            <a:r>
              <a:rPr lang="ru-RU" sz="4000" b="1">
                <a:solidFill>
                  <a:schemeClr val="accent1"/>
                </a:solidFill>
              </a:rPr>
              <a:t>Сущности на диаграмме классов</a:t>
            </a:r>
            <a:endParaRPr lang="en-US" sz="4000" b="1">
              <a:solidFill>
                <a:schemeClr val="accent1"/>
              </a:solidFill>
            </a:endParaRPr>
          </a:p>
        </p:txBody>
      </p:sp>
      <p:sp>
        <p:nvSpPr>
          <p:cNvPr id="3" name="Объект 2"/>
          <p:cNvSpPr>
            <a:spLocks noGrp="1"/>
          </p:cNvSpPr>
          <p:nvPr>
            <p:ph idx="4294967295"/>
          </p:nvPr>
        </p:nvSpPr>
        <p:spPr>
          <a:xfrm>
            <a:off x="323850" y="1000125"/>
            <a:ext cx="8686800" cy="1538288"/>
          </a:xfrm>
        </p:spPr>
        <p:txBody>
          <a:bodyPr>
            <a:normAutofit/>
          </a:bodyPr>
          <a:lstStyle/>
          <a:p>
            <a:pPr marL="0" indent="361950" algn="just">
              <a:lnSpc>
                <a:spcPct val="90000"/>
              </a:lnSpc>
              <a:buFont typeface="Arial" charset="0"/>
              <a:buNone/>
            </a:pPr>
            <a:r>
              <a:rPr lang="ru-RU" sz="2200">
                <a:latin typeface="Arial" charset="0"/>
              </a:rPr>
              <a:t>Диаграмма классов является основным средством моделирования структуры в UML, а класс, соответственно, основной структурной единицей. </a:t>
            </a:r>
          </a:p>
          <a:p>
            <a:pPr marL="0" indent="361950" algn="just">
              <a:lnSpc>
                <a:spcPct val="90000"/>
              </a:lnSpc>
              <a:buFont typeface="Arial" charset="0"/>
              <a:buNone/>
            </a:pPr>
            <a:r>
              <a:rPr lang="ru-RU" sz="2200">
                <a:latin typeface="Arial" charset="0"/>
              </a:rPr>
              <a:t>Диаграммы классов наиболее информационно насыщены по сравнению с другими типами канонических диаграмм UML. </a:t>
            </a:r>
          </a:p>
          <a:p>
            <a:pPr marL="0" indent="361950" algn="just">
              <a:lnSpc>
                <a:spcPct val="90000"/>
              </a:lnSpc>
              <a:buFont typeface="Arial" charset="0"/>
              <a:buNone/>
            </a:pPr>
            <a:r>
              <a:rPr lang="ru-RU" sz="2200">
                <a:latin typeface="Arial" charset="0"/>
              </a:rPr>
              <a:t>Инструменты генерируют код в основном по описанию классов, структура классов точнее всего соответствует окончательной структуре кода приложения.</a:t>
            </a:r>
          </a:p>
          <a:p>
            <a:pPr marL="0" indent="361950" algn="just">
              <a:lnSpc>
                <a:spcPct val="90000"/>
              </a:lnSpc>
              <a:buFont typeface="Arial" charset="0"/>
              <a:buNone/>
            </a:pPr>
            <a:r>
              <a:rPr lang="ru-RU" sz="2200">
                <a:latin typeface="Arial" charset="0"/>
              </a:rPr>
              <a:t>На диаграммах классов в качестве сущностей применяются, прежде всего, классы, как в своей наиболее общей форме, так и в форме многочисленных стереотипов и частных случаев: интерфейсы, типы данных, активные классы и др. </a:t>
            </a:r>
          </a:p>
          <a:p>
            <a:pPr marL="0" indent="361950" algn="just">
              <a:lnSpc>
                <a:spcPct val="90000"/>
              </a:lnSpc>
              <a:buFont typeface="Arial" charset="0"/>
              <a:buNone/>
            </a:pPr>
            <a:r>
              <a:rPr lang="ru-RU" sz="2200">
                <a:latin typeface="Arial" charset="0"/>
              </a:rPr>
              <a:t>Кроме того, на диаграмме классов могут использоваться (как и везде) пакеты и комментарии.</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0B1A0E9A-B0BB-48D7-9B4C-733A0EA81CA8}" type="slidenum">
              <a:rPr lang="ru-RU" sz="1600" b="0">
                <a:solidFill>
                  <a:schemeClr val="tx1">
                    <a:tint val="75000"/>
                  </a:schemeClr>
                </a:solidFill>
                <a:latin typeface="+mn-lt"/>
              </a:rPr>
              <a:pPr algn="r" fontAlgn="auto">
                <a:spcBef>
                  <a:spcPts val="0"/>
                </a:spcBef>
                <a:spcAft>
                  <a:spcPts val="0"/>
                </a:spcAft>
                <a:defRPr/>
              </a:pPr>
              <a:t>31</a:t>
            </a:fld>
            <a:endParaRPr lang="ru-RU" sz="1600" b="0" dirty="0">
              <a:solidFill>
                <a:schemeClr val="tx1">
                  <a:tint val="75000"/>
                </a:schemeClr>
              </a:solidFill>
              <a:latin typeface="+mn-lt"/>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Заголовок 1"/>
          <p:cNvSpPr>
            <a:spLocks noGrp="1"/>
          </p:cNvSpPr>
          <p:nvPr>
            <p:ph type="title" idx="4294967295"/>
          </p:nvPr>
        </p:nvSpPr>
        <p:spPr>
          <a:xfrm>
            <a:off x="0" y="90488"/>
            <a:ext cx="9144000" cy="812800"/>
          </a:xfrm>
        </p:spPr>
        <p:txBody>
          <a:bodyPr/>
          <a:lstStyle/>
          <a:p>
            <a:r>
              <a:rPr lang="ru-RU" sz="4000" b="1">
                <a:solidFill>
                  <a:schemeClr val="accent1"/>
                </a:solidFill>
              </a:rPr>
              <a:t>Классы </a:t>
            </a:r>
            <a:endParaRPr lang="en-US" sz="4000" b="1">
              <a:solidFill>
                <a:schemeClr val="accent1"/>
              </a:solidFill>
            </a:endParaRPr>
          </a:p>
        </p:txBody>
      </p:sp>
      <p:sp>
        <p:nvSpPr>
          <p:cNvPr id="3" name="Объект 2"/>
          <p:cNvSpPr>
            <a:spLocks noGrp="1"/>
          </p:cNvSpPr>
          <p:nvPr>
            <p:ph idx="4294967295"/>
          </p:nvPr>
        </p:nvSpPr>
        <p:spPr>
          <a:xfrm>
            <a:off x="323850" y="1000125"/>
            <a:ext cx="8686800" cy="1538288"/>
          </a:xfrm>
        </p:spPr>
        <p:txBody>
          <a:bodyPr>
            <a:normAutofit/>
          </a:bodyPr>
          <a:lstStyle/>
          <a:p>
            <a:pPr marL="0" indent="361950" algn="just">
              <a:lnSpc>
                <a:spcPct val="90000"/>
              </a:lnSpc>
              <a:buFont typeface="Arial" charset="0"/>
              <a:buNone/>
            </a:pPr>
            <a:r>
              <a:rPr lang="ru-RU" sz="2200">
                <a:latin typeface="Arial" charset="0"/>
              </a:rPr>
              <a:t>Описание класса может включать множество различных элементов, и чтобы они не путались, в языке предусмотрено группирование элементов описания класса по </a:t>
            </a:r>
            <a:r>
              <a:rPr lang="ru-RU" sz="2200" i="1">
                <a:latin typeface="Arial" charset="0"/>
              </a:rPr>
              <a:t>секциям</a:t>
            </a:r>
            <a:r>
              <a:rPr lang="ru-RU" sz="2200">
                <a:latin typeface="Arial" charset="0"/>
              </a:rPr>
              <a:t>. Стандартных секций три:</a:t>
            </a:r>
          </a:p>
          <a:p>
            <a:pPr marL="0" indent="361950" algn="just">
              <a:lnSpc>
                <a:spcPct val="90000"/>
              </a:lnSpc>
            </a:pPr>
            <a:r>
              <a:rPr lang="ru-RU" sz="2200" i="1">
                <a:latin typeface="Arial" charset="0"/>
              </a:rPr>
              <a:t>секция имени</a:t>
            </a:r>
            <a:r>
              <a:rPr lang="ru-RU" sz="2200">
                <a:latin typeface="Arial" charset="0"/>
              </a:rPr>
              <a:t> ‒ наряду с обязательным именем может содержать также стереотип, кратность и список именованных значений;</a:t>
            </a:r>
          </a:p>
          <a:p>
            <a:pPr marL="0" indent="361950" algn="just">
              <a:lnSpc>
                <a:spcPct val="90000"/>
              </a:lnSpc>
            </a:pPr>
            <a:r>
              <a:rPr lang="ru-RU" sz="2200" i="1">
                <a:latin typeface="Arial" charset="0"/>
              </a:rPr>
              <a:t>секция атрибутов</a:t>
            </a:r>
            <a:r>
              <a:rPr lang="ru-RU" sz="2200">
                <a:latin typeface="Arial" charset="0"/>
              </a:rPr>
              <a:t> ‒ содержит список описаний атрибутов класса;</a:t>
            </a:r>
          </a:p>
          <a:p>
            <a:pPr marL="0" indent="361950" algn="just">
              <a:lnSpc>
                <a:spcPct val="90000"/>
              </a:lnSpc>
            </a:pPr>
            <a:r>
              <a:rPr lang="ru-RU" sz="2200" i="1">
                <a:latin typeface="Arial" charset="0"/>
              </a:rPr>
              <a:t>секция операций</a:t>
            </a:r>
            <a:r>
              <a:rPr lang="ru-RU" sz="2200">
                <a:latin typeface="Arial" charset="0"/>
              </a:rPr>
              <a:t> ‒ содержит список описаний операций класса.</a:t>
            </a:r>
          </a:p>
          <a:p>
            <a:pPr marL="0" indent="361950" algn="just">
              <a:lnSpc>
                <a:spcPct val="90000"/>
              </a:lnSpc>
              <a:buFont typeface="Arial" charset="0"/>
              <a:buNone/>
            </a:pPr>
            <a:r>
              <a:rPr lang="ru-RU" sz="2200" b="1">
                <a:latin typeface="Arial" charset="0"/>
              </a:rPr>
              <a:t>Класс обязательно имеет имя</a:t>
            </a:r>
            <a:r>
              <a:rPr lang="ru-RU" sz="2200">
                <a:latin typeface="Arial" charset="0"/>
              </a:rPr>
              <a:t>, секция имени не может быть опущена. Прочие секции могут быть пустыми или отсутствовать вовсе. Наряду со стандартными секциями, описание класса может содержать и произвольное количество дополнительных секций. Семантически дополнительные секции эквиваленты примечаниям. </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FEA2C60A-DEFD-4C17-B2C4-4997ED9494DC}" type="slidenum">
              <a:rPr lang="ru-RU" sz="1600" b="0">
                <a:solidFill>
                  <a:schemeClr val="tx1">
                    <a:tint val="75000"/>
                  </a:schemeClr>
                </a:solidFill>
                <a:latin typeface="+mn-lt"/>
              </a:rPr>
              <a:pPr algn="r" fontAlgn="auto">
                <a:spcBef>
                  <a:spcPts val="0"/>
                </a:spcBef>
                <a:spcAft>
                  <a:spcPts val="0"/>
                </a:spcAft>
                <a:defRPr/>
              </a:pPr>
              <a:t>32</a:t>
            </a:fld>
            <a:endParaRPr lang="ru-RU" sz="1600" b="0" dirty="0">
              <a:solidFill>
                <a:schemeClr val="tx1">
                  <a:tint val="75000"/>
                </a:schemeClr>
              </a:solidFill>
              <a:latin typeface="+mn-lt"/>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323850" y="306388"/>
            <a:ext cx="8686800" cy="1538287"/>
          </a:xfrm>
        </p:spPr>
        <p:txBody>
          <a:bodyPr>
            <a:normAutofit/>
          </a:bodyPr>
          <a:lstStyle/>
          <a:p>
            <a:pPr marL="0" indent="361950" algn="just">
              <a:lnSpc>
                <a:spcPct val="90000"/>
              </a:lnSpc>
              <a:buFont typeface="Arial" charset="0"/>
              <a:buNone/>
            </a:pPr>
            <a:r>
              <a:rPr lang="ru-RU" sz="2200">
                <a:latin typeface="Arial" charset="0"/>
              </a:rPr>
              <a:t>Нотация классов очень проста ‒ это всегда прямоугольник. Если секций более одной, то внутренность прямоугольника делится горизонтальными линиями на части, соответствующие секциям.</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2B338650-5192-4AE5-AC5A-B6A3845E2A93}" type="slidenum">
              <a:rPr lang="ru-RU" sz="1600" b="0">
                <a:solidFill>
                  <a:schemeClr val="tx1">
                    <a:tint val="75000"/>
                  </a:schemeClr>
                </a:solidFill>
                <a:latin typeface="+mn-lt"/>
              </a:rPr>
              <a:pPr algn="r" fontAlgn="auto">
                <a:spcBef>
                  <a:spcPts val="0"/>
                </a:spcBef>
                <a:spcAft>
                  <a:spcPts val="0"/>
                </a:spcAft>
                <a:defRPr/>
              </a:pPr>
              <a:t>33</a:t>
            </a:fld>
            <a:endParaRPr lang="ru-RU" sz="1600" b="0" dirty="0">
              <a:solidFill>
                <a:schemeClr val="tx1">
                  <a:tint val="75000"/>
                </a:schemeClr>
              </a:solidFill>
              <a:latin typeface="+mn-lt"/>
            </a:endParaRPr>
          </a:p>
        </p:txBody>
      </p:sp>
      <p:pic>
        <p:nvPicPr>
          <p:cNvPr id="9830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8313" y="1817688"/>
            <a:ext cx="3175000" cy="3687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Объект 2"/>
          <p:cNvSpPr>
            <a:spLocks/>
          </p:cNvSpPr>
          <p:nvPr/>
        </p:nvSpPr>
        <p:spPr bwMode="auto">
          <a:xfrm>
            <a:off x="4310063" y="1530350"/>
            <a:ext cx="4149725" cy="273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indent="361950" algn="just">
              <a:lnSpc>
                <a:spcPct val="90000"/>
              </a:lnSpc>
              <a:spcBef>
                <a:spcPct val="20000"/>
              </a:spcBef>
              <a:buFont typeface="Arial" charset="0"/>
              <a:buNone/>
            </a:pPr>
            <a:r>
              <a:rPr lang="ru-RU" sz="2200" b="0"/>
              <a:t>Содержимым секции является текст. Текст внутри стандартных секций должен иметь определенный синтаксис.</a:t>
            </a:r>
          </a:p>
          <a:p>
            <a:pPr indent="361950" algn="just">
              <a:lnSpc>
                <a:spcPct val="90000"/>
              </a:lnSpc>
              <a:spcBef>
                <a:spcPct val="20000"/>
              </a:spcBef>
              <a:buFont typeface="Arial" charset="0"/>
              <a:buNone/>
            </a:pPr>
            <a:r>
              <a:rPr lang="ru-RU" sz="2200" b="0"/>
              <a:t>Секция имени класса в общем случае имеет следующий синтаксис:</a:t>
            </a:r>
          </a:p>
        </p:txBody>
      </p:sp>
      <p:sp>
        <p:nvSpPr>
          <p:cNvPr id="98311" name="Rectangle 7"/>
          <p:cNvSpPr>
            <a:spLocks noChangeArrowheads="1"/>
          </p:cNvSpPr>
          <p:nvPr/>
        </p:nvSpPr>
        <p:spPr bwMode="auto">
          <a:xfrm>
            <a:off x="3635375" y="4338638"/>
            <a:ext cx="5508625" cy="508000"/>
          </a:xfrm>
          <a:prstGeom prst="rect">
            <a:avLst/>
          </a:prstGeom>
          <a:solidFill>
            <a:srgbClr val="F9F3D4"/>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bIns="126960" anchor="ctr">
            <a:spAutoFit/>
          </a:bodyPr>
          <a:lstStyle/>
          <a:p>
            <a:pPr algn="ctr"/>
            <a:r>
              <a:rPr lang="ru-RU" sz="2200" b="0"/>
              <a:t>«стереотип» ИМЯ {свойства} кратность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CEA46594-6052-400A-B68D-38BFDB457646}" type="slidenum">
              <a:rPr lang="ru-RU" sz="1600" b="0">
                <a:solidFill>
                  <a:schemeClr val="tx1">
                    <a:tint val="75000"/>
                  </a:schemeClr>
                </a:solidFill>
                <a:latin typeface="+mn-lt"/>
              </a:rPr>
              <a:pPr algn="r" fontAlgn="auto">
                <a:spcBef>
                  <a:spcPts val="0"/>
                </a:spcBef>
                <a:spcAft>
                  <a:spcPts val="0"/>
                </a:spcAft>
                <a:defRPr/>
              </a:pPr>
              <a:t>34</a:t>
            </a:fld>
            <a:endParaRPr lang="ru-RU" sz="1600" b="0" dirty="0">
              <a:solidFill>
                <a:schemeClr val="tx1">
                  <a:tint val="75000"/>
                </a:schemeClr>
              </a:solidFill>
              <a:latin typeface="+mn-lt"/>
            </a:endParaRPr>
          </a:p>
        </p:txBody>
      </p:sp>
      <p:sp>
        <p:nvSpPr>
          <p:cNvPr id="100356" name="Rectangle 4"/>
          <p:cNvSpPr>
            <a:spLocks noChangeArrowheads="1"/>
          </p:cNvSpPr>
          <p:nvPr/>
        </p:nvSpPr>
        <p:spPr bwMode="auto">
          <a:xfrm>
            <a:off x="412750" y="206375"/>
            <a:ext cx="4776788" cy="396875"/>
          </a:xfrm>
          <a:prstGeom prst="rect">
            <a:avLst/>
          </a:prstGeom>
          <a:solidFill>
            <a:srgbClr val="FAF4D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r>
              <a:rPr lang="ru-RU" sz="2000" b="0">
                <a:latin typeface="Times New Roman" pitchFamily="18" charset="0"/>
                <a:cs typeface="Times New Roman" pitchFamily="18" charset="0"/>
              </a:rPr>
              <a:t>Табл. </a:t>
            </a:r>
            <a:r>
              <a:rPr lang="ru-RU" sz="2000">
                <a:solidFill>
                  <a:srgbClr val="333333"/>
                </a:solidFill>
                <a:latin typeface="Times New Roman" pitchFamily="18" charset="0"/>
                <a:ea typeface="Times New Roman" pitchFamily="18" charset="0"/>
                <a:cs typeface="Arial" charset="0"/>
              </a:rPr>
              <a:t>Стандартные стереотипы классов</a:t>
            </a:r>
            <a:endParaRPr lang="ru-RU" sz="2000" b="0">
              <a:latin typeface="Times New Roman" pitchFamily="18" charset="0"/>
            </a:endParaRPr>
          </a:p>
        </p:txBody>
      </p:sp>
      <p:graphicFrame>
        <p:nvGraphicFramePr>
          <p:cNvPr id="100433" name="Group 81"/>
          <p:cNvGraphicFramePr>
            <a:graphicFrameLocks noGrp="1"/>
          </p:cNvGraphicFramePr>
          <p:nvPr/>
        </p:nvGraphicFramePr>
        <p:xfrm>
          <a:off x="539750" y="738188"/>
          <a:ext cx="8280400" cy="5497512"/>
        </p:xfrm>
        <a:graphic>
          <a:graphicData uri="http://schemas.openxmlformats.org/drawingml/2006/table">
            <a:tbl>
              <a:tblPr/>
              <a:tblGrid>
                <a:gridCol w="2808288">
                  <a:extLst>
                    <a:ext uri="{9D8B030D-6E8A-4147-A177-3AD203B41FA5}">
                      <a16:colId xmlns:a16="http://schemas.microsoft.com/office/drawing/2014/main" val="20000"/>
                    </a:ext>
                  </a:extLst>
                </a:gridCol>
                <a:gridCol w="5472112">
                  <a:extLst>
                    <a:ext uri="{9D8B030D-6E8A-4147-A177-3AD203B41FA5}">
                      <a16:colId xmlns:a16="http://schemas.microsoft.com/office/drawing/2014/main" val="20001"/>
                    </a:ext>
                  </a:extLst>
                </a:gridCol>
              </a:tblGrid>
              <a:tr h="360363">
                <a:tc>
                  <a:txBody>
                    <a:bodyPr/>
                    <a:lstStyle/>
                    <a:p>
                      <a:pPr marL="0" marR="0" lvl="0" indent="0" algn="l" defTabSz="914400" rtl="0" eaLnBrk="1" fontAlgn="base" latinLnBrk="0" hangingPunct="1">
                        <a:lnSpc>
                          <a:spcPct val="70000"/>
                        </a:lnSpc>
                        <a:spcBef>
                          <a:spcPct val="0"/>
                        </a:spcBef>
                        <a:spcAft>
                          <a:spcPct val="0"/>
                        </a:spcAft>
                        <a:buClrTx/>
                        <a:buSzTx/>
                        <a:buFontTx/>
                        <a:buNone/>
                        <a:tabLst/>
                      </a:pPr>
                      <a:r>
                        <a:rPr kumimoji="0" lang="ru-RU" sz="2000" b="0" i="0" u="none" strike="noStrike" cap="none" normalizeH="0" baseline="0">
                          <a:ln>
                            <a:noFill/>
                          </a:ln>
                          <a:solidFill>
                            <a:schemeClr val="tx1"/>
                          </a:solidFill>
                          <a:effectLst/>
                          <a:latin typeface="Times New Roman" pitchFamily="18" charset="0"/>
                          <a:cs typeface="Times New Roman" pitchFamily="18" charset="0"/>
                        </a:rPr>
                        <a:t>Стереотип</a:t>
                      </a:r>
                      <a:endParaRPr kumimoji="0" lang="ru-RU" sz="2000" b="0" i="0" u="none" strike="noStrike" cap="none" normalizeH="0" baseline="0">
                        <a:ln>
                          <a:noFill/>
                        </a:ln>
                        <a:solidFill>
                          <a:schemeClr val="tx1"/>
                        </a:solidFill>
                        <a:effectLst/>
                        <a:latin typeface="Calibri" pitchFamily="34" charset="0"/>
                      </a:endParaRPr>
                    </a:p>
                  </a:txBody>
                  <a:tcPr marL="54000" marR="54000" marT="36000" marB="36000" anchor="ctr" horzOverflow="overflow">
                    <a:lnL cap="flat">
                      <a:noFill/>
                    </a:lnL>
                    <a:lnR>
                      <a:noFill/>
                    </a:lnR>
                    <a:lnT cap="flat">
                      <a:noFill/>
                    </a:lnT>
                    <a:lnB w="12700" cap="flat" cmpd="sng" algn="ctr">
                      <a:solidFill>
                        <a:srgbClr val="6E889C"/>
                      </a:solidFill>
                      <a:prstDash val="solid"/>
                      <a:round/>
                      <a:headEnd type="none" w="med" len="med"/>
                      <a:tailEnd type="none" w="med" len="med"/>
                    </a:lnB>
                    <a:lnTlToBr>
                      <a:noFill/>
                    </a:lnTlToBr>
                    <a:lnBlToTr>
                      <a:noFill/>
                    </a:lnBlToTr>
                    <a:solidFill>
                      <a:srgbClr val="6E889C"/>
                    </a:solidFill>
                  </a:tcPr>
                </a:tc>
                <a:tc>
                  <a:txBody>
                    <a:bodyPr/>
                    <a:lstStyle/>
                    <a:p>
                      <a:pPr marL="0" marR="0" lvl="0" indent="0" algn="l" defTabSz="914400" rtl="0" eaLnBrk="1" fontAlgn="base" latinLnBrk="0" hangingPunct="1">
                        <a:lnSpc>
                          <a:spcPct val="70000"/>
                        </a:lnSpc>
                        <a:spcBef>
                          <a:spcPct val="0"/>
                        </a:spcBef>
                        <a:spcAft>
                          <a:spcPct val="0"/>
                        </a:spcAft>
                        <a:buClrTx/>
                        <a:buSzTx/>
                        <a:buFontTx/>
                        <a:buNone/>
                        <a:tabLst/>
                      </a:pPr>
                      <a:r>
                        <a:rPr kumimoji="0" lang="ru-RU" sz="2000" b="0" i="0" u="none" strike="noStrike" cap="none" normalizeH="0" baseline="0">
                          <a:ln>
                            <a:noFill/>
                          </a:ln>
                          <a:solidFill>
                            <a:schemeClr val="tx1"/>
                          </a:solidFill>
                          <a:effectLst/>
                          <a:latin typeface="Times New Roman" pitchFamily="18" charset="0"/>
                          <a:cs typeface="Times New Roman" pitchFamily="18" charset="0"/>
                        </a:rPr>
                        <a:t>Описание</a:t>
                      </a:r>
                      <a:endParaRPr kumimoji="0" lang="ru-RU" sz="2000" b="0" i="0" u="none" strike="noStrike" cap="none" normalizeH="0" baseline="0">
                        <a:ln>
                          <a:noFill/>
                        </a:ln>
                        <a:solidFill>
                          <a:schemeClr val="tx1"/>
                        </a:solidFill>
                        <a:effectLst/>
                        <a:latin typeface="Calibri" pitchFamily="34" charset="0"/>
                      </a:endParaRPr>
                    </a:p>
                  </a:txBody>
                  <a:tcPr marL="54000" marR="54000" marT="36000" marB="36000" anchor="ctr" horzOverflow="overflow">
                    <a:lnL>
                      <a:noFill/>
                    </a:lnL>
                    <a:lnR cap="flat">
                      <a:noFill/>
                    </a:lnR>
                    <a:lnT cap="flat">
                      <a:noFill/>
                    </a:lnT>
                    <a:lnB w="12700" cap="flat" cmpd="sng" algn="ctr">
                      <a:solidFill>
                        <a:srgbClr val="6E889C"/>
                      </a:solidFill>
                      <a:prstDash val="solid"/>
                      <a:round/>
                      <a:headEnd type="none" w="med" len="med"/>
                      <a:tailEnd type="none" w="med" len="med"/>
                    </a:lnB>
                    <a:lnTlToBr>
                      <a:noFill/>
                    </a:lnTlToBr>
                    <a:lnBlToTr>
                      <a:noFill/>
                    </a:lnBlToTr>
                    <a:solidFill>
                      <a:srgbClr val="6E889C"/>
                    </a:solidFill>
                  </a:tcPr>
                </a:tc>
                <a:extLst>
                  <a:ext uri="{0D108BD9-81ED-4DB2-BD59-A6C34878D82A}">
                    <a16:rowId xmlns:a16="http://schemas.microsoft.com/office/drawing/2014/main" val="10000"/>
                  </a:ext>
                </a:extLst>
              </a:tr>
              <a:tr h="293688">
                <a:tc>
                  <a:txBody>
                    <a:bodyPr/>
                    <a:lstStyle/>
                    <a:p>
                      <a:pPr marL="0" marR="0" lvl="0" indent="0" algn="l" defTabSz="914400" rtl="0" eaLnBrk="1" fontAlgn="base" latinLnBrk="0" hangingPunct="1">
                        <a:lnSpc>
                          <a:spcPct val="70000"/>
                        </a:lnSpc>
                        <a:spcBef>
                          <a:spcPct val="0"/>
                        </a:spcBef>
                        <a:spcAft>
                          <a:spcPct val="0"/>
                        </a:spcAft>
                        <a:buClrTx/>
                        <a:buSzTx/>
                        <a:buFontTx/>
                        <a:buNone/>
                        <a:tabLst/>
                      </a:pPr>
                      <a:r>
                        <a:rPr kumimoji="0" lang="ru-RU" sz="2000" b="0" i="0" u="none" strike="noStrike" cap="none" normalizeH="0" baseline="0">
                          <a:ln>
                            <a:noFill/>
                          </a:ln>
                          <a:solidFill>
                            <a:schemeClr val="tx1"/>
                          </a:solidFill>
                          <a:effectLst/>
                          <a:latin typeface="Arial" charset="0"/>
                          <a:cs typeface="Times New Roman" pitchFamily="18" charset="0"/>
                        </a:rPr>
                        <a:t>«actor»</a:t>
                      </a:r>
                      <a:endParaRPr kumimoji="0" lang="ru-RU" sz="2000" b="0" i="0" u="none" strike="noStrike" cap="none" normalizeH="0" baseline="0">
                        <a:ln>
                          <a:noFill/>
                        </a:ln>
                        <a:solidFill>
                          <a:schemeClr val="tx1"/>
                        </a:solidFill>
                        <a:effectLst/>
                        <a:latin typeface="Arial" charset="0"/>
                      </a:endParaRPr>
                    </a:p>
                  </a:txBody>
                  <a:tcPr marL="54000" marR="54000" marT="36000" marB="36000" anchor="ctr" horzOverflow="overflow">
                    <a:lnL cap="flat">
                      <a:noFill/>
                    </a:lnL>
                    <a:lnR>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70000"/>
                        </a:lnSpc>
                        <a:spcBef>
                          <a:spcPct val="0"/>
                        </a:spcBef>
                        <a:spcAft>
                          <a:spcPct val="0"/>
                        </a:spcAft>
                        <a:buClrTx/>
                        <a:buSzTx/>
                        <a:buFontTx/>
                        <a:buNone/>
                        <a:tabLst/>
                      </a:pPr>
                      <a:r>
                        <a:rPr kumimoji="0" lang="ru-RU" sz="2000" b="0" i="0" u="none" strike="noStrike" cap="none" normalizeH="0" baseline="0">
                          <a:ln>
                            <a:noFill/>
                          </a:ln>
                          <a:solidFill>
                            <a:schemeClr val="tx1"/>
                          </a:solidFill>
                          <a:effectLst/>
                          <a:latin typeface="Arial" charset="0"/>
                          <a:cs typeface="Times New Roman" pitchFamily="18" charset="0"/>
                        </a:rPr>
                        <a:t>Действующее лицо</a:t>
                      </a:r>
                      <a:endParaRPr kumimoji="0" lang="ru-RU" sz="2000" b="0" i="0" u="none" strike="noStrike" cap="none" normalizeH="0" baseline="0">
                        <a:ln>
                          <a:noFill/>
                        </a:ln>
                        <a:solidFill>
                          <a:schemeClr val="tx1"/>
                        </a:solidFill>
                        <a:effectLst/>
                        <a:latin typeface="Arial" charset="0"/>
                      </a:endParaRPr>
                    </a:p>
                  </a:txBody>
                  <a:tcPr marL="54000" marR="54000" marT="36000" marB="36000" anchor="ctr" horzOverflow="overflow">
                    <a:lnL>
                      <a:noFill/>
                    </a:lnL>
                    <a:lnR cap="flat">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93688">
                <a:tc>
                  <a:txBody>
                    <a:bodyPr/>
                    <a:lstStyle/>
                    <a:p>
                      <a:pPr marL="0" marR="0" lvl="0" indent="0" algn="l" defTabSz="914400" rtl="0" eaLnBrk="1" fontAlgn="base" latinLnBrk="0" hangingPunct="1">
                        <a:lnSpc>
                          <a:spcPct val="70000"/>
                        </a:lnSpc>
                        <a:spcBef>
                          <a:spcPct val="0"/>
                        </a:spcBef>
                        <a:spcAft>
                          <a:spcPct val="0"/>
                        </a:spcAft>
                        <a:buClrTx/>
                        <a:buSzTx/>
                        <a:buFontTx/>
                        <a:buNone/>
                        <a:tabLst/>
                      </a:pPr>
                      <a:r>
                        <a:rPr kumimoji="0" lang="ru-RU" sz="2000" b="0" i="0" u="none" strike="noStrike" cap="none" normalizeH="0" baseline="0">
                          <a:ln>
                            <a:noFill/>
                          </a:ln>
                          <a:solidFill>
                            <a:schemeClr val="tx1"/>
                          </a:solidFill>
                          <a:effectLst/>
                          <a:latin typeface="Arial" charset="0"/>
                          <a:cs typeface="Times New Roman" pitchFamily="18" charset="0"/>
                        </a:rPr>
                        <a:t>«auxiliary»</a:t>
                      </a:r>
                      <a:endParaRPr kumimoji="0" lang="ru-RU" sz="2000" b="0" i="0" u="none" strike="noStrike" cap="none" normalizeH="0" baseline="0">
                        <a:ln>
                          <a:noFill/>
                        </a:ln>
                        <a:solidFill>
                          <a:schemeClr val="tx1"/>
                        </a:solidFill>
                        <a:effectLst/>
                        <a:latin typeface="Arial" charset="0"/>
                      </a:endParaRPr>
                    </a:p>
                  </a:txBody>
                  <a:tcPr marL="54000" marR="54000" marT="36000" marB="36000" anchor="ctr" horzOverflow="overflow">
                    <a:lnL cap="flat">
                      <a:noFill/>
                    </a:lnL>
                    <a:lnR>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70000"/>
                        </a:lnSpc>
                        <a:spcBef>
                          <a:spcPct val="0"/>
                        </a:spcBef>
                        <a:spcAft>
                          <a:spcPct val="0"/>
                        </a:spcAft>
                        <a:buClrTx/>
                        <a:buSzTx/>
                        <a:buFontTx/>
                        <a:buNone/>
                        <a:tabLst/>
                      </a:pPr>
                      <a:r>
                        <a:rPr kumimoji="0" lang="ru-RU" sz="2000" b="0" i="0" u="none" strike="noStrike" cap="none" normalizeH="0" baseline="0">
                          <a:ln>
                            <a:noFill/>
                          </a:ln>
                          <a:solidFill>
                            <a:schemeClr val="tx1"/>
                          </a:solidFill>
                          <a:effectLst/>
                          <a:latin typeface="Arial" charset="0"/>
                          <a:cs typeface="Times New Roman" pitchFamily="18" charset="0"/>
                        </a:rPr>
                        <a:t>Вспомогательный класс</a:t>
                      </a:r>
                      <a:endParaRPr kumimoji="0" lang="ru-RU" sz="2000" b="0" i="0" u="none" strike="noStrike" cap="none" normalizeH="0" baseline="0">
                        <a:ln>
                          <a:noFill/>
                        </a:ln>
                        <a:solidFill>
                          <a:schemeClr val="tx1"/>
                        </a:solidFill>
                        <a:effectLst/>
                        <a:latin typeface="Arial" charset="0"/>
                      </a:endParaRPr>
                    </a:p>
                  </a:txBody>
                  <a:tcPr marL="54000" marR="54000" marT="36000" marB="36000" anchor="ctr" horzOverflow="overflow">
                    <a:lnL>
                      <a:noFill/>
                    </a:lnL>
                    <a:lnR cap="flat">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92100">
                <a:tc>
                  <a:txBody>
                    <a:bodyPr/>
                    <a:lstStyle/>
                    <a:p>
                      <a:pPr marL="0" marR="0" lvl="0" indent="0" algn="l" defTabSz="914400" rtl="0" eaLnBrk="1" fontAlgn="base" latinLnBrk="0" hangingPunct="1">
                        <a:lnSpc>
                          <a:spcPct val="70000"/>
                        </a:lnSpc>
                        <a:spcBef>
                          <a:spcPct val="0"/>
                        </a:spcBef>
                        <a:spcAft>
                          <a:spcPct val="0"/>
                        </a:spcAft>
                        <a:buClrTx/>
                        <a:buSzTx/>
                        <a:buFontTx/>
                        <a:buNone/>
                        <a:tabLst/>
                      </a:pPr>
                      <a:r>
                        <a:rPr kumimoji="0" lang="ru-RU" sz="2000" b="0" i="0" u="none" strike="noStrike" cap="none" normalizeH="0" baseline="0">
                          <a:ln>
                            <a:noFill/>
                          </a:ln>
                          <a:solidFill>
                            <a:schemeClr val="tx1"/>
                          </a:solidFill>
                          <a:effectLst/>
                          <a:latin typeface="Arial" charset="0"/>
                          <a:cs typeface="Times New Roman" pitchFamily="18" charset="0"/>
                        </a:rPr>
                        <a:t>«enumeration»</a:t>
                      </a:r>
                      <a:endParaRPr kumimoji="0" lang="ru-RU" sz="2000" b="0" i="0" u="none" strike="noStrike" cap="none" normalizeH="0" baseline="0">
                        <a:ln>
                          <a:noFill/>
                        </a:ln>
                        <a:solidFill>
                          <a:schemeClr val="tx1"/>
                        </a:solidFill>
                        <a:effectLst/>
                        <a:latin typeface="Arial" charset="0"/>
                      </a:endParaRPr>
                    </a:p>
                  </a:txBody>
                  <a:tcPr marL="54000" marR="54000" marT="36000" marB="36000" anchor="ctr" horzOverflow="overflow">
                    <a:lnL cap="flat">
                      <a:noFill/>
                    </a:lnL>
                    <a:lnR>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70000"/>
                        </a:lnSpc>
                        <a:spcBef>
                          <a:spcPct val="0"/>
                        </a:spcBef>
                        <a:spcAft>
                          <a:spcPct val="0"/>
                        </a:spcAft>
                        <a:buClrTx/>
                        <a:buSzTx/>
                        <a:buFontTx/>
                        <a:buNone/>
                        <a:tabLst/>
                      </a:pPr>
                      <a:r>
                        <a:rPr kumimoji="0" lang="ru-RU" sz="2000" b="0" i="0" u="none" strike="noStrike" cap="none" normalizeH="0" baseline="0">
                          <a:ln>
                            <a:noFill/>
                          </a:ln>
                          <a:solidFill>
                            <a:schemeClr val="tx1"/>
                          </a:solidFill>
                          <a:effectLst/>
                          <a:latin typeface="Arial" charset="0"/>
                          <a:cs typeface="Times New Roman" pitchFamily="18" charset="0"/>
                        </a:rPr>
                        <a:t>Перечислимый тип данных</a:t>
                      </a:r>
                      <a:endParaRPr kumimoji="0" lang="ru-RU" sz="2000" b="0" i="0" u="none" strike="noStrike" cap="none" normalizeH="0" baseline="0">
                        <a:ln>
                          <a:noFill/>
                        </a:ln>
                        <a:solidFill>
                          <a:schemeClr val="tx1"/>
                        </a:solidFill>
                        <a:effectLst/>
                        <a:latin typeface="Arial" charset="0"/>
                      </a:endParaRPr>
                    </a:p>
                  </a:txBody>
                  <a:tcPr marL="54000" marR="54000" marT="36000" marB="36000" anchor="ctr" horzOverflow="overflow">
                    <a:lnL>
                      <a:noFill/>
                    </a:lnL>
                    <a:lnR cap="flat">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93688">
                <a:tc>
                  <a:txBody>
                    <a:bodyPr/>
                    <a:lstStyle/>
                    <a:p>
                      <a:pPr marL="0" marR="0" lvl="0" indent="0" algn="l" defTabSz="914400" rtl="0" eaLnBrk="1" fontAlgn="base" latinLnBrk="0" hangingPunct="1">
                        <a:lnSpc>
                          <a:spcPct val="70000"/>
                        </a:lnSpc>
                        <a:spcBef>
                          <a:spcPct val="0"/>
                        </a:spcBef>
                        <a:spcAft>
                          <a:spcPct val="0"/>
                        </a:spcAft>
                        <a:buClrTx/>
                        <a:buSzTx/>
                        <a:buFontTx/>
                        <a:buNone/>
                        <a:tabLst/>
                      </a:pPr>
                      <a:r>
                        <a:rPr kumimoji="0" lang="ru-RU" sz="2000" b="0" i="0" u="none" strike="noStrike" cap="none" normalizeH="0" baseline="0">
                          <a:ln>
                            <a:noFill/>
                          </a:ln>
                          <a:solidFill>
                            <a:schemeClr val="tx1"/>
                          </a:solidFill>
                          <a:effectLst/>
                          <a:latin typeface="Arial" charset="0"/>
                          <a:cs typeface="Times New Roman" pitchFamily="18" charset="0"/>
                        </a:rPr>
                        <a:t>«exception»</a:t>
                      </a:r>
                      <a:endParaRPr kumimoji="0" lang="ru-RU" sz="2000" b="0" i="0" u="none" strike="noStrike" cap="none" normalizeH="0" baseline="0">
                        <a:ln>
                          <a:noFill/>
                        </a:ln>
                        <a:solidFill>
                          <a:schemeClr val="tx1"/>
                        </a:solidFill>
                        <a:effectLst/>
                        <a:latin typeface="Arial" charset="0"/>
                      </a:endParaRPr>
                    </a:p>
                  </a:txBody>
                  <a:tcPr marL="54000" marR="54000" marT="36000" marB="36000" anchor="ctr" horzOverflow="overflow">
                    <a:lnL cap="flat">
                      <a:noFill/>
                    </a:lnL>
                    <a:lnR>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70000"/>
                        </a:lnSpc>
                        <a:spcBef>
                          <a:spcPct val="0"/>
                        </a:spcBef>
                        <a:spcAft>
                          <a:spcPct val="0"/>
                        </a:spcAft>
                        <a:buClrTx/>
                        <a:buSzTx/>
                        <a:buFontTx/>
                        <a:buNone/>
                        <a:tabLst/>
                      </a:pPr>
                      <a:r>
                        <a:rPr kumimoji="0" lang="ru-RU" sz="2000" b="0" i="0" u="none" strike="noStrike" cap="none" normalizeH="0" baseline="0">
                          <a:ln>
                            <a:noFill/>
                          </a:ln>
                          <a:solidFill>
                            <a:schemeClr val="tx1"/>
                          </a:solidFill>
                          <a:effectLst/>
                          <a:latin typeface="Arial" charset="0"/>
                          <a:cs typeface="Times New Roman" pitchFamily="18" charset="0"/>
                        </a:rPr>
                        <a:t>Исключение (только в UML 1)</a:t>
                      </a:r>
                      <a:endParaRPr kumimoji="0" lang="ru-RU" sz="2000" b="0" i="0" u="none" strike="noStrike" cap="none" normalizeH="0" baseline="0">
                        <a:ln>
                          <a:noFill/>
                        </a:ln>
                        <a:solidFill>
                          <a:schemeClr val="tx1"/>
                        </a:solidFill>
                        <a:effectLst/>
                        <a:latin typeface="Arial" charset="0"/>
                      </a:endParaRPr>
                    </a:p>
                  </a:txBody>
                  <a:tcPr marL="54000" marR="54000" marT="36000" marB="36000" anchor="ctr" horzOverflow="overflow">
                    <a:lnL>
                      <a:noFill/>
                    </a:lnL>
                    <a:lnR cap="flat">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34963">
                <a:tc>
                  <a:txBody>
                    <a:bodyPr/>
                    <a:lstStyle/>
                    <a:p>
                      <a:pPr marL="0" marR="0" lvl="0" indent="0" algn="l" defTabSz="914400" rtl="0" eaLnBrk="1" fontAlgn="base" latinLnBrk="0" hangingPunct="1">
                        <a:lnSpc>
                          <a:spcPct val="70000"/>
                        </a:lnSpc>
                        <a:spcBef>
                          <a:spcPct val="0"/>
                        </a:spcBef>
                        <a:spcAft>
                          <a:spcPct val="0"/>
                        </a:spcAft>
                        <a:buClrTx/>
                        <a:buSzTx/>
                        <a:buFontTx/>
                        <a:buNone/>
                        <a:tabLst/>
                      </a:pPr>
                      <a:r>
                        <a:rPr kumimoji="0" lang="ru-RU" sz="2000" b="0" i="0" u="none" strike="noStrike" cap="none" normalizeH="0" baseline="0">
                          <a:ln>
                            <a:noFill/>
                          </a:ln>
                          <a:solidFill>
                            <a:schemeClr val="tx1"/>
                          </a:solidFill>
                          <a:effectLst/>
                          <a:latin typeface="Arial" charset="0"/>
                          <a:cs typeface="Times New Roman" pitchFamily="18" charset="0"/>
                        </a:rPr>
                        <a:t>«focus»</a:t>
                      </a:r>
                      <a:endParaRPr kumimoji="0" lang="ru-RU" sz="2000" b="0" i="0" u="none" strike="noStrike" cap="none" normalizeH="0" baseline="0">
                        <a:ln>
                          <a:noFill/>
                        </a:ln>
                        <a:solidFill>
                          <a:schemeClr val="tx1"/>
                        </a:solidFill>
                        <a:effectLst/>
                        <a:latin typeface="Arial" charset="0"/>
                      </a:endParaRPr>
                    </a:p>
                  </a:txBody>
                  <a:tcPr marL="54000" marR="54000" marT="36000" marB="36000" anchor="ctr" horzOverflow="overflow">
                    <a:lnL cap="flat">
                      <a:noFill/>
                    </a:lnL>
                    <a:lnR>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70000"/>
                        </a:lnSpc>
                        <a:spcBef>
                          <a:spcPct val="0"/>
                        </a:spcBef>
                        <a:spcAft>
                          <a:spcPct val="0"/>
                        </a:spcAft>
                        <a:buClrTx/>
                        <a:buSzTx/>
                        <a:buFontTx/>
                        <a:buNone/>
                        <a:tabLst/>
                      </a:pPr>
                      <a:r>
                        <a:rPr kumimoji="0" lang="ru-RU" sz="2000" b="0" i="0" u="none" strike="noStrike" cap="none" normalizeH="0" baseline="0">
                          <a:ln>
                            <a:noFill/>
                          </a:ln>
                          <a:solidFill>
                            <a:schemeClr val="tx1"/>
                          </a:solidFill>
                          <a:effectLst/>
                          <a:latin typeface="Arial" charset="0"/>
                          <a:cs typeface="Times New Roman" pitchFamily="18" charset="0"/>
                        </a:rPr>
                        <a:t>Основной класс</a:t>
                      </a:r>
                      <a:endParaRPr kumimoji="0" lang="ru-RU" sz="2000" b="0" i="0" u="none" strike="noStrike" cap="none" normalizeH="0" baseline="0">
                        <a:ln>
                          <a:noFill/>
                        </a:ln>
                        <a:solidFill>
                          <a:schemeClr val="tx1"/>
                        </a:solidFill>
                        <a:effectLst/>
                        <a:latin typeface="Arial" charset="0"/>
                      </a:endParaRPr>
                    </a:p>
                  </a:txBody>
                  <a:tcPr marL="54000" marR="54000" marT="36000" marB="36000" anchor="ctr" horzOverflow="overflow">
                    <a:lnL>
                      <a:noFill/>
                    </a:lnL>
                    <a:lnR cap="flat">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92100">
                <a:tc>
                  <a:txBody>
                    <a:bodyPr/>
                    <a:lstStyle/>
                    <a:p>
                      <a:pPr marL="0" marR="0" lvl="0" indent="0" algn="l" defTabSz="914400" rtl="0" eaLnBrk="1" fontAlgn="base" latinLnBrk="0" hangingPunct="1">
                        <a:lnSpc>
                          <a:spcPct val="70000"/>
                        </a:lnSpc>
                        <a:spcBef>
                          <a:spcPct val="0"/>
                        </a:spcBef>
                        <a:spcAft>
                          <a:spcPct val="0"/>
                        </a:spcAft>
                        <a:buClrTx/>
                        <a:buSzTx/>
                        <a:buFontTx/>
                        <a:buNone/>
                        <a:tabLst/>
                      </a:pPr>
                      <a:r>
                        <a:rPr kumimoji="0" lang="ru-RU" sz="2000" b="0" i="0" u="none" strike="noStrike" cap="none" normalizeH="0" baseline="0">
                          <a:ln>
                            <a:noFill/>
                          </a:ln>
                          <a:solidFill>
                            <a:schemeClr val="tx1"/>
                          </a:solidFill>
                          <a:effectLst/>
                          <a:latin typeface="Arial" charset="0"/>
                          <a:cs typeface="Times New Roman" pitchFamily="18" charset="0"/>
                        </a:rPr>
                        <a:t>«implementationClass»</a:t>
                      </a:r>
                      <a:endParaRPr kumimoji="0" lang="ru-RU" sz="2000" b="0" i="0" u="none" strike="noStrike" cap="none" normalizeH="0" baseline="0">
                        <a:ln>
                          <a:noFill/>
                        </a:ln>
                        <a:solidFill>
                          <a:schemeClr val="tx1"/>
                        </a:solidFill>
                        <a:effectLst/>
                        <a:latin typeface="Arial" charset="0"/>
                      </a:endParaRPr>
                    </a:p>
                  </a:txBody>
                  <a:tcPr marL="54000" marR="54000" marT="36000" marB="36000" anchor="ctr" horzOverflow="overflow">
                    <a:lnL cap="flat">
                      <a:noFill/>
                    </a:lnL>
                    <a:lnR>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70000"/>
                        </a:lnSpc>
                        <a:spcBef>
                          <a:spcPct val="0"/>
                        </a:spcBef>
                        <a:spcAft>
                          <a:spcPct val="0"/>
                        </a:spcAft>
                        <a:buClrTx/>
                        <a:buSzTx/>
                        <a:buFontTx/>
                        <a:buNone/>
                        <a:tabLst/>
                      </a:pPr>
                      <a:r>
                        <a:rPr kumimoji="0" lang="ru-RU" sz="2000" b="0" i="0" u="none" strike="noStrike" cap="none" normalizeH="0" baseline="0">
                          <a:ln>
                            <a:noFill/>
                          </a:ln>
                          <a:solidFill>
                            <a:schemeClr val="tx1"/>
                          </a:solidFill>
                          <a:effectLst/>
                          <a:latin typeface="Arial" charset="0"/>
                          <a:cs typeface="Times New Roman" pitchFamily="18" charset="0"/>
                        </a:rPr>
                        <a:t>Реализация класса</a:t>
                      </a:r>
                      <a:endParaRPr kumimoji="0" lang="ru-RU" sz="2000" b="0" i="0" u="none" strike="noStrike" cap="none" normalizeH="0" baseline="0">
                        <a:ln>
                          <a:noFill/>
                        </a:ln>
                        <a:solidFill>
                          <a:schemeClr val="tx1"/>
                        </a:solidFill>
                        <a:effectLst/>
                        <a:latin typeface="Arial" charset="0"/>
                      </a:endParaRPr>
                    </a:p>
                  </a:txBody>
                  <a:tcPr marL="54000" marR="54000" marT="36000" marB="36000" anchor="ctr" horzOverflow="overflow">
                    <a:lnL>
                      <a:noFill/>
                    </a:lnL>
                    <a:lnR cap="flat">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93688">
                <a:tc>
                  <a:txBody>
                    <a:bodyPr/>
                    <a:lstStyle/>
                    <a:p>
                      <a:pPr marL="0" marR="0" lvl="0" indent="0" algn="l" defTabSz="914400" rtl="0" eaLnBrk="1" fontAlgn="base" latinLnBrk="0" hangingPunct="1">
                        <a:lnSpc>
                          <a:spcPct val="70000"/>
                        </a:lnSpc>
                        <a:spcBef>
                          <a:spcPct val="0"/>
                        </a:spcBef>
                        <a:spcAft>
                          <a:spcPct val="0"/>
                        </a:spcAft>
                        <a:buClrTx/>
                        <a:buSzTx/>
                        <a:buFontTx/>
                        <a:buNone/>
                        <a:tabLst/>
                      </a:pPr>
                      <a:r>
                        <a:rPr kumimoji="0" lang="ru-RU" sz="2000" b="0" i="0" u="none" strike="noStrike" cap="none" normalizeH="0" baseline="0">
                          <a:ln>
                            <a:noFill/>
                          </a:ln>
                          <a:solidFill>
                            <a:schemeClr val="tx1"/>
                          </a:solidFill>
                          <a:effectLst/>
                          <a:latin typeface="Arial" charset="0"/>
                          <a:cs typeface="Times New Roman" pitchFamily="18" charset="0"/>
                        </a:rPr>
                        <a:t>«interface»</a:t>
                      </a:r>
                      <a:endParaRPr kumimoji="0" lang="ru-RU" sz="2000" b="0" i="0" u="none" strike="noStrike" cap="none" normalizeH="0" baseline="0">
                        <a:ln>
                          <a:noFill/>
                        </a:ln>
                        <a:solidFill>
                          <a:schemeClr val="tx1"/>
                        </a:solidFill>
                        <a:effectLst/>
                        <a:latin typeface="Arial" charset="0"/>
                      </a:endParaRPr>
                    </a:p>
                  </a:txBody>
                  <a:tcPr marL="54000" marR="54000" marT="36000" marB="36000" anchor="ctr" horzOverflow="overflow">
                    <a:lnL cap="flat">
                      <a:noFill/>
                    </a:lnL>
                    <a:lnR>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70000"/>
                        </a:lnSpc>
                        <a:spcBef>
                          <a:spcPct val="0"/>
                        </a:spcBef>
                        <a:spcAft>
                          <a:spcPct val="0"/>
                        </a:spcAft>
                        <a:buClrTx/>
                        <a:buSzTx/>
                        <a:buFontTx/>
                        <a:buNone/>
                        <a:tabLst/>
                      </a:pPr>
                      <a:r>
                        <a:rPr kumimoji="0" lang="ru-RU" sz="2000" b="0" i="0" u="none" strike="noStrike" cap="none" normalizeH="0" baseline="0">
                          <a:ln>
                            <a:noFill/>
                          </a:ln>
                          <a:solidFill>
                            <a:schemeClr val="tx1"/>
                          </a:solidFill>
                          <a:effectLst/>
                          <a:latin typeface="Arial" charset="0"/>
                          <a:cs typeface="Times New Roman" pitchFamily="18" charset="0"/>
                        </a:rPr>
                        <a:t>Все составляющие абстрактные</a:t>
                      </a:r>
                      <a:endParaRPr kumimoji="0" lang="ru-RU" sz="2000" b="0" i="0" u="none" strike="noStrike" cap="none" normalizeH="0" baseline="0">
                        <a:ln>
                          <a:noFill/>
                        </a:ln>
                        <a:solidFill>
                          <a:schemeClr val="tx1"/>
                        </a:solidFill>
                        <a:effectLst/>
                        <a:latin typeface="Arial" charset="0"/>
                      </a:endParaRPr>
                    </a:p>
                  </a:txBody>
                  <a:tcPr marL="54000" marR="54000" marT="36000" marB="36000" anchor="ctr" horzOverflow="overflow">
                    <a:lnL>
                      <a:noFill/>
                    </a:lnL>
                    <a:lnR cap="flat">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292100">
                <a:tc>
                  <a:txBody>
                    <a:bodyPr/>
                    <a:lstStyle/>
                    <a:p>
                      <a:pPr marL="0" marR="0" lvl="0" indent="0" algn="l" defTabSz="914400" rtl="0" eaLnBrk="1" fontAlgn="base" latinLnBrk="0" hangingPunct="1">
                        <a:lnSpc>
                          <a:spcPct val="70000"/>
                        </a:lnSpc>
                        <a:spcBef>
                          <a:spcPct val="0"/>
                        </a:spcBef>
                        <a:spcAft>
                          <a:spcPct val="0"/>
                        </a:spcAft>
                        <a:buClrTx/>
                        <a:buSzTx/>
                        <a:buFontTx/>
                        <a:buNone/>
                        <a:tabLst/>
                      </a:pPr>
                      <a:r>
                        <a:rPr kumimoji="0" lang="ru-RU" sz="2000" b="0" i="0" u="none" strike="noStrike" cap="none" normalizeH="0" baseline="0">
                          <a:ln>
                            <a:noFill/>
                          </a:ln>
                          <a:solidFill>
                            <a:schemeClr val="tx1"/>
                          </a:solidFill>
                          <a:effectLst/>
                          <a:latin typeface="Arial" charset="0"/>
                          <a:cs typeface="Times New Roman" pitchFamily="18" charset="0"/>
                        </a:rPr>
                        <a:t>«metaclass»</a:t>
                      </a:r>
                      <a:endParaRPr kumimoji="0" lang="ru-RU" sz="2000" b="0" i="0" u="none" strike="noStrike" cap="none" normalizeH="0" baseline="0">
                        <a:ln>
                          <a:noFill/>
                        </a:ln>
                        <a:solidFill>
                          <a:schemeClr val="tx1"/>
                        </a:solidFill>
                        <a:effectLst/>
                        <a:latin typeface="Arial" charset="0"/>
                      </a:endParaRPr>
                    </a:p>
                  </a:txBody>
                  <a:tcPr marL="54000" marR="54000" marT="36000" marB="36000" anchor="ctr" horzOverflow="overflow">
                    <a:lnL cap="flat">
                      <a:noFill/>
                    </a:lnL>
                    <a:lnR>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70000"/>
                        </a:lnSpc>
                        <a:spcBef>
                          <a:spcPct val="0"/>
                        </a:spcBef>
                        <a:spcAft>
                          <a:spcPct val="0"/>
                        </a:spcAft>
                        <a:buClrTx/>
                        <a:buSzTx/>
                        <a:buFontTx/>
                        <a:buNone/>
                        <a:tabLst/>
                      </a:pPr>
                      <a:r>
                        <a:rPr kumimoji="0" lang="ru-RU" sz="2000" b="0" i="0" u="none" strike="noStrike" cap="none" normalizeH="0" baseline="0">
                          <a:ln>
                            <a:noFill/>
                          </a:ln>
                          <a:solidFill>
                            <a:schemeClr val="tx1"/>
                          </a:solidFill>
                          <a:effectLst/>
                          <a:latin typeface="Arial" charset="0"/>
                          <a:cs typeface="Times New Roman" pitchFamily="18" charset="0"/>
                        </a:rPr>
                        <a:t>Экземпляры являются классами</a:t>
                      </a:r>
                      <a:endParaRPr kumimoji="0" lang="ru-RU" sz="2000" b="0" i="0" u="none" strike="noStrike" cap="none" normalizeH="0" baseline="0">
                        <a:ln>
                          <a:noFill/>
                        </a:ln>
                        <a:solidFill>
                          <a:schemeClr val="tx1"/>
                        </a:solidFill>
                        <a:effectLst/>
                        <a:latin typeface="Arial" charset="0"/>
                      </a:endParaRPr>
                    </a:p>
                  </a:txBody>
                  <a:tcPr marL="54000" marR="54000" marT="36000" marB="36000" anchor="ctr" horzOverflow="overflow">
                    <a:lnL>
                      <a:noFill/>
                    </a:lnL>
                    <a:lnR cap="flat">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487363">
                <a:tc>
                  <a:txBody>
                    <a:bodyPr/>
                    <a:lstStyle/>
                    <a:p>
                      <a:pPr marL="0" marR="0" lvl="0" indent="0" algn="l" defTabSz="914400" rtl="0" eaLnBrk="1" fontAlgn="base" latinLnBrk="0" hangingPunct="1">
                        <a:lnSpc>
                          <a:spcPct val="70000"/>
                        </a:lnSpc>
                        <a:spcBef>
                          <a:spcPct val="0"/>
                        </a:spcBef>
                        <a:spcAft>
                          <a:spcPct val="0"/>
                        </a:spcAft>
                        <a:buClrTx/>
                        <a:buSzTx/>
                        <a:buFontTx/>
                        <a:buNone/>
                        <a:tabLst/>
                      </a:pPr>
                      <a:r>
                        <a:rPr kumimoji="0" lang="ru-RU" sz="2000" b="0" i="0" u="none" strike="noStrike" cap="none" normalizeH="0" baseline="0">
                          <a:ln>
                            <a:noFill/>
                          </a:ln>
                          <a:solidFill>
                            <a:schemeClr val="tx1"/>
                          </a:solidFill>
                          <a:effectLst/>
                          <a:latin typeface="Arial" charset="0"/>
                          <a:cs typeface="Times New Roman" pitchFamily="18" charset="0"/>
                        </a:rPr>
                        <a:t>«powertype»</a:t>
                      </a:r>
                      <a:endParaRPr kumimoji="0" lang="ru-RU" sz="2000" b="0" i="0" u="none" strike="noStrike" cap="none" normalizeH="0" baseline="0">
                        <a:ln>
                          <a:noFill/>
                        </a:ln>
                        <a:solidFill>
                          <a:schemeClr val="tx1"/>
                        </a:solidFill>
                        <a:effectLst/>
                        <a:latin typeface="Arial" charset="0"/>
                      </a:endParaRPr>
                    </a:p>
                  </a:txBody>
                  <a:tcPr marL="54000" marR="54000" marT="36000" marB="36000" anchor="ctr" horzOverflow="overflow">
                    <a:lnL cap="flat">
                      <a:noFill/>
                    </a:lnL>
                    <a:lnR>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70000"/>
                        </a:lnSpc>
                        <a:spcBef>
                          <a:spcPct val="0"/>
                        </a:spcBef>
                        <a:spcAft>
                          <a:spcPct val="0"/>
                        </a:spcAft>
                        <a:buClrTx/>
                        <a:buSzTx/>
                        <a:buFontTx/>
                        <a:buNone/>
                        <a:tabLst/>
                      </a:pPr>
                      <a:r>
                        <a:rPr kumimoji="0" lang="ru-RU" sz="2000" b="0" i="0" u="none" strike="noStrike" cap="none" normalizeH="0" baseline="0">
                          <a:ln>
                            <a:noFill/>
                          </a:ln>
                          <a:solidFill>
                            <a:schemeClr val="tx1"/>
                          </a:solidFill>
                          <a:effectLst/>
                          <a:latin typeface="Arial" charset="0"/>
                          <a:cs typeface="Times New Roman" pitchFamily="18" charset="0"/>
                        </a:rPr>
                        <a:t>Метакласс, экземплярами которого являются все наследники данного класса (только в UML 1)</a:t>
                      </a:r>
                      <a:endParaRPr kumimoji="0" lang="ru-RU" sz="2000" b="0" i="0" u="none" strike="noStrike" cap="none" normalizeH="0" baseline="0">
                        <a:ln>
                          <a:noFill/>
                        </a:ln>
                        <a:solidFill>
                          <a:schemeClr val="tx1"/>
                        </a:solidFill>
                        <a:effectLst/>
                        <a:latin typeface="Arial" charset="0"/>
                      </a:endParaRPr>
                    </a:p>
                  </a:txBody>
                  <a:tcPr marL="54000" marR="54000" marT="36000" marB="36000" anchor="ctr" horzOverflow="overflow">
                    <a:lnL>
                      <a:noFill/>
                    </a:lnL>
                    <a:lnR cap="flat">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92100">
                <a:tc>
                  <a:txBody>
                    <a:bodyPr/>
                    <a:lstStyle/>
                    <a:p>
                      <a:pPr marL="0" marR="0" lvl="0" indent="0" algn="l" defTabSz="914400" rtl="0" eaLnBrk="1" fontAlgn="base" latinLnBrk="0" hangingPunct="1">
                        <a:lnSpc>
                          <a:spcPct val="70000"/>
                        </a:lnSpc>
                        <a:spcBef>
                          <a:spcPct val="0"/>
                        </a:spcBef>
                        <a:spcAft>
                          <a:spcPct val="0"/>
                        </a:spcAft>
                        <a:buClrTx/>
                        <a:buSzTx/>
                        <a:buFontTx/>
                        <a:buNone/>
                        <a:tabLst/>
                      </a:pPr>
                      <a:r>
                        <a:rPr kumimoji="0" lang="ru-RU" sz="2000" b="0" i="0" u="none" strike="noStrike" cap="none" normalizeH="0" baseline="0">
                          <a:ln>
                            <a:noFill/>
                          </a:ln>
                          <a:solidFill>
                            <a:schemeClr val="tx1"/>
                          </a:solidFill>
                          <a:effectLst/>
                          <a:latin typeface="Arial" charset="0"/>
                          <a:cs typeface="Times New Roman" pitchFamily="18" charset="0"/>
                        </a:rPr>
                        <a:t>«process»</a:t>
                      </a:r>
                      <a:endParaRPr kumimoji="0" lang="ru-RU" sz="2000" b="0" i="0" u="none" strike="noStrike" cap="none" normalizeH="0" baseline="0">
                        <a:ln>
                          <a:noFill/>
                        </a:ln>
                        <a:solidFill>
                          <a:schemeClr val="tx1"/>
                        </a:solidFill>
                        <a:effectLst/>
                        <a:latin typeface="Arial" charset="0"/>
                      </a:endParaRPr>
                    </a:p>
                  </a:txBody>
                  <a:tcPr marL="54000" marR="54000" marT="36000" marB="36000" anchor="ctr" horzOverflow="overflow">
                    <a:lnL cap="flat">
                      <a:noFill/>
                    </a:lnL>
                    <a:lnR>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70000"/>
                        </a:lnSpc>
                        <a:spcBef>
                          <a:spcPct val="0"/>
                        </a:spcBef>
                        <a:spcAft>
                          <a:spcPct val="0"/>
                        </a:spcAft>
                        <a:buClrTx/>
                        <a:buSzTx/>
                        <a:buFontTx/>
                        <a:buNone/>
                        <a:tabLst/>
                      </a:pPr>
                      <a:r>
                        <a:rPr kumimoji="0" lang="ru-RU" sz="2000" b="0" i="0" u="none" strike="noStrike" cap="none" normalizeH="0" baseline="0">
                          <a:ln>
                            <a:noFill/>
                          </a:ln>
                          <a:solidFill>
                            <a:schemeClr val="tx1"/>
                          </a:solidFill>
                          <a:effectLst/>
                          <a:latin typeface="Arial" charset="0"/>
                          <a:cs typeface="Times New Roman" pitchFamily="18" charset="0"/>
                        </a:rPr>
                        <a:t>Активный класс</a:t>
                      </a:r>
                      <a:endParaRPr kumimoji="0" lang="ru-RU" sz="2000" b="0" i="0" u="none" strike="noStrike" cap="none" normalizeH="0" baseline="0">
                        <a:ln>
                          <a:noFill/>
                        </a:ln>
                        <a:solidFill>
                          <a:schemeClr val="tx1"/>
                        </a:solidFill>
                        <a:effectLst/>
                        <a:latin typeface="Arial" charset="0"/>
                      </a:endParaRPr>
                    </a:p>
                  </a:txBody>
                  <a:tcPr marL="54000" marR="54000" marT="36000" marB="36000" anchor="ctr" horzOverflow="overflow">
                    <a:lnL>
                      <a:noFill/>
                    </a:lnL>
                    <a:lnR cap="flat">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293688">
                <a:tc>
                  <a:txBody>
                    <a:bodyPr/>
                    <a:lstStyle/>
                    <a:p>
                      <a:pPr marL="0" marR="0" lvl="0" indent="0" algn="l" defTabSz="914400" rtl="0" eaLnBrk="1" fontAlgn="base" latinLnBrk="0" hangingPunct="1">
                        <a:lnSpc>
                          <a:spcPct val="70000"/>
                        </a:lnSpc>
                        <a:spcBef>
                          <a:spcPct val="0"/>
                        </a:spcBef>
                        <a:spcAft>
                          <a:spcPct val="0"/>
                        </a:spcAft>
                        <a:buClrTx/>
                        <a:buSzTx/>
                        <a:buFontTx/>
                        <a:buNone/>
                        <a:tabLst/>
                      </a:pPr>
                      <a:r>
                        <a:rPr kumimoji="0" lang="ru-RU" sz="2000" b="0" i="0" u="none" strike="noStrike" cap="none" normalizeH="0" baseline="0">
                          <a:ln>
                            <a:noFill/>
                          </a:ln>
                          <a:solidFill>
                            <a:schemeClr val="tx1"/>
                          </a:solidFill>
                          <a:effectLst/>
                          <a:latin typeface="Arial" charset="0"/>
                          <a:cs typeface="Times New Roman" pitchFamily="18" charset="0"/>
                        </a:rPr>
                        <a:t>«thread»</a:t>
                      </a:r>
                      <a:endParaRPr kumimoji="0" lang="ru-RU" sz="2000" b="0" i="0" u="none" strike="noStrike" cap="none" normalizeH="0" baseline="0">
                        <a:ln>
                          <a:noFill/>
                        </a:ln>
                        <a:solidFill>
                          <a:schemeClr val="tx1"/>
                        </a:solidFill>
                        <a:effectLst/>
                        <a:latin typeface="Arial" charset="0"/>
                      </a:endParaRPr>
                    </a:p>
                  </a:txBody>
                  <a:tcPr marL="54000" marR="54000" marT="36000" marB="36000" anchor="ctr" horzOverflow="overflow">
                    <a:lnL cap="flat">
                      <a:noFill/>
                    </a:lnL>
                    <a:lnR>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70000"/>
                        </a:lnSpc>
                        <a:spcBef>
                          <a:spcPct val="0"/>
                        </a:spcBef>
                        <a:spcAft>
                          <a:spcPct val="0"/>
                        </a:spcAft>
                        <a:buClrTx/>
                        <a:buSzTx/>
                        <a:buFontTx/>
                        <a:buNone/>
                        <a:tabLst/>
                      </a:pPr>
                      <a:r>
                        <a:rPr kumimoji="0" lang="ru-RU" sz="2000" b="0" i="0" u="none" strike="noStrike" cap="none" normalizeH="0" baseline="0">
                          <a:ln>
                            <a:noFill/>
                          </a:ln>
                          <a:solidFill>
                            <a:schemeClr val="tx1"/>
                          </a:solidFill>
                          <a:effectLst/>
                          <a:latin typeface="Arial" charset="0"/>
                          <a:cs typeface="Times New Roman" pitchFamily="18" charset="0"/>
                        </a:rPr>
                        <a:t>Активный класс (только в UML 1)</a:t>
                      </a:r>
                      <a:endParaRPr kumimoji="0" lang="ru-RU" sz="2000" b="0" i="0" u="none" strike="noStrike" cap="none" normalizeH="0" baseline="0">
                        <a:ln>
                          <a:noFill/>
                        </a:ln>
                        <a:solidFill>
                          <a:schemeClr val="tx1"/>
                        </a:solidFill>
                        <a:effectLst/>
                        <a:latin typeface="Arial" charset="0"/>
                      </a:endParaRPr>
                    </a:p>
                  </a:txBody>
                  <a:tcPr marL="54000" marR="54000" marT="36000" marB="36000" anchor="ctr" horzOverflow="overflow">
                    <a:lnL>
                      <a:noFill/>
                    </a:lnL>
                    <a:lnR cap="flat">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293688">
                <a:tc>
                  <a:txBody>
                    <a:bodyPr/>
                    <a:lstStyle/>
                    <a:p>
                      <a:pPr marL="0" marR="0" lvl="0" indent="0" algn="l" defTabSz="914400" rtl="0" eaLnBrk="1" fontAlgn="base" latinLnBrk="0" hangingPunct="1">
                        <a:lnSpc>
                          <a:spcPct val="70000"/>
                        </a:lnSpc>
                        <a:spcBef>
                          <a:spcPct val="0"/>
                        </a:spcBef>
                        <a:spcAft>
                          <a:spcPct val="0"/>
                        </a:spcAft>
                        <a:buClrTx/>
                        <a:buSzTx/>
                        <a:buFontTx/>
                        <a:buNone/>
                        <a:tabLst/>
                      </a:pPr>
                      <a:r>
                        <a:rPr kumimoji="0" lang="ru-RU" sz="2000" b="0" i="0" u="none" strike="noStrike" cap="none" normalizeH="0" baseline="0">
                          <a:ln>
                            <a:noFill/>
                          </a:ln>
                          <a:solidFill>
                            <a:schemeClr val="tx1"/>
                          </a:solidFill>
                          <a:effectLst/>
                          <a:latin typeface="Arial" charset="0"/>
                          <a:cs typeface="Times New Roman" pitchFamily="18" charset="0"/>
                        </a:rPr>
                        <a:t>«signal»</a:t>
                      </a:r>
                      <a:endParaRPr kumimoji="0" lang="ru-RU" sz="2000" b="0" i="0" u="none" strike="noStrike" cap="none" normalizeH="0" baseline="0">
                        <a:ln>
                          <a:noFill/>
                        </a:ln>
                        <a:solidFill>
                          <a:schemeClr val="tx1"/>
                        </a:solidFill>
                        <a:effectLst/>
                        <a:latin typeface="Arial" charset="0"/>
                      </a:endParaRPr>
                    </a:p>
                  </a:txBody>
                  <a:tcPr marL="54000" marR="54000" marT="36000" marB="36000" anchor="ctr" horzOverflow="overflow">
                    <a:lnL cap="flat">
                      <a:noFill/>
                    </a:lnL>
                    <a:lnR>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70000"/>
                        </a:lnSpc>
                        <a:spcBef>
                          <a:spcPct val="0"/>
                        </a:spcBef>
                        <a:spcAft>
                          <a:spcPct val="0"/>
                        </a:spcAft>
                        <a:buClrTx/>
                        <a:buSzTx/>
                        <a:buFontTx/>
                        <a:buNone/>
                        <a:tabLst/>
                      </a:pPr>
                      <a:r>
                        <a:rPr kumimoji="0" lang="ru-RU" sz="2000" b="0" i="0" u="none" strike="noStrike" cap="none" normalizeH="0" baseline="0">
                          <a:ln>
                            <a:noFill/>
                          </a:ln>
                          <a:solidFill>
                            <a:schemeClr val="tx1"/>
                          </a:solidFill>
                          <a:effectLst/>
                          <a:latin typeface="Arial" charset="0"/>
                          <a:cs typeface="Times New Roman" pitchFamily="18" charset="0"/>
                        </a:rPr>
                        <a:t>Класс, экземплярами которого являются сигналы</a:t>
                      </a:r>
                      <a:endParaRPr kumimoji="0" lang="ru-RU" sz="2000" b="0" i="0" u="none" strike="noStrike" cap="none" normalizeH="0" baseline="0">
                        <a:ln>
                          <a:noFill/>
                        </a:ln>
                        <a:solidFill>
                          <a:schemeClr val="tx1"/>
                        </a:solidFill>
                        <a:effectLst/>
                        <a:latin typeface="Arial" charset="0"/>
                      </a:endParaRPr>
                    </a:p>
                  </a:txBody>
                  <a:tcPr marL="54000" marR="54000" marT="36000" marB="36000" anchor="ctr" horzOverflow="overflow">
                    <a:lnL>
                      <a:noFill/>
                    </a:lnL>
                    <a:lnR cap="flat">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r h="292100">
                <a:tc>
                  <a:txBody>
                    <a:bodyPr/>
                    <a:lstStyle/>
                    <a:p>
                      <a:pPr marL="0" marR="0" lvl="0" indent="0" algn="l" defTabSz="914400" rtl="0" eaLnBrk="1" fontAlgn="base" latinLnBrk="0" hangingPunct="1">
                        <a:lnSpc>
                          <a:spcPct val="70000"/>
                        </a:lnSpc>
                        <a:spcBef>
                          <a:spcPct val="0"/>
                        </a:spcBef>
                        <a:spcAft>
                          <a:spcPct val="0"/>
                        </a:spcAft>
                        <a:buClrTx/>
                        <a:buSzTx/>
                        <a:buFontTx/>
                        <a:buNone/>
                        <a:tabLst/>
                      </a:pPr>
                      <a:r>
                        <a:rPr kumimoji="0" lang="ru-RU" sz="2000" b="0" i="0" u="none" strike="noStrike" cap="none" normalizeH="0" baseline="0">
                          <a:ln>
                            <a:noFill/>
                          </a:ln>
                          <a:solidFill>
                            <a:schemeClr val="tx1"/>
                          </a:solidFill>
                          <a:effectLst/>
                          <a:latin typeface="Arial" charset="0"/>
                          <a:cs typeface="Times New Roman" pitchFamily="18" charset="0"/>
                        </a:rPr>
                        <a:t>«stereotype»</a:t>
                      </a:r>
                      <a:endParaRPr kumimoji="0" lang="ru-RU" sz="2000" b="0" i="0" u="none" strike="noStrike" cap="none" normalizeH="0" baseline="0">
                        <a:ln>
                          <a:noFill/>
                        </a:ln>
                        <a:solidFill>
                          <a:schemeClr val="tx1"/>
                        </a:solidFill>
                        <a:effectLst/>
                        <a:latin typeface="Arial" charset="0"/>
                      </a:endParaRPr>
                    </a:p>
                  </a:txBody>
                  <a:tcPr marL="54000" marR="54000" marT="36000" marB="36000" anchor="ctr" horzOverflow="overflow">
                    <a:lnL cap="flat">
                      <a:noFill/>
                    </a:lnL>
                    <a:lnR>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70000"/>
                        </a:lnSpc>
                        <a:spcBef>
                          <a:spcPct val="0"/>
                        </a:spcBef>
                        <a:spcAft>
                          <a:spcPct val="0"/>
                        </a:spcAft>
                        <a:buClrTx/>
                        <a:buSzTx/>
                        <a:buFontTx/>
                        <a:buNone/>
                        <a:tabLst/>
                      </a:pPr>
                      <a:r>
                        <a:rPr kumimoji="0" lang="ru-RU" sz="2000" b="0" i="0" u="none" strike="noStrike" cap="none" normalizeH="0" baseline="0">
                          <a:ln>
                            <a:noFill/>
                          </a:ln>
                          <a:solidFill>
                            <a:schemeClr val="tx1"/>
                          </a:solidFill>
                          <a:effectLst/>
                          <a:latin typeface="Arial" charset="0"/>
                          <a:cs typeface="Times New Roman" pitchFamily="18" charset="0"/>
                        </a:rPr>
                        <a:t>Новый элемент на основе существующего</a:t>
                      </a:r>
                      <a:endParaRPr kumimoji="0" lang="ru-RU" sz="2000" b="0" i="0" u="none" strike="noStrike" cap="none" normalizeH="0" baseline="0">
                        <a:ln>
                          <a:noFill/>
                        </a:ln>
                        <a:solidFill>
                          <a:schemeClr val="tx1"/>
                        </a:solidFill>
                        <a:effectLst/>
                        <a:latin typeface="Arial" charset="0"/>
                      </a:endParaRPr>
                    </a:p>
                  </a:txBody>
                  <a:tcPr marL="54000" marR="54000" marT="36000" marB="36000" anchor="ctr" horzOverflow="overflow">
                    <a:lnL>
                      <a:noFill/>
                    </a:lnL>
                    <a:lnR cap="flat">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r h="293688">
                <a:tc>
                  <a:txBody>
                    <a:bodyPr/>
                    <a:lstStyle/>
                    <a:p>
                      <a:pPr marL="0" marR="0" lvl="0" indent="0" algn="l" defTabSz="914400" rtl="0" eaLnBrk="1" fontAlgn="base" latinLnBrk="0" hangingPunct="1">
                        <a:lnSpc>
                          <a:spcPct val="70000"/>
                        </a:lnSpc>
                        <a:spcBef>
                          <a:spcPct val="0"/>
                        </a:spcBef>
                        <a:spcAft>
                          <a:spcPct val="0"/>
                        </a:spcAft>
                        <a:buClrTx/>
                        <a:buSzTx/>
                        <a:buFontTx/>
                        <a:buNone/>
                        <a:tabLst/>
                      </a:pPr>
                      <a:r>
                        <a:rPr kumimoji="0" lang="ru-RU" sz="2000" b="0" i="0" u="none" strike="noStrike" cap="none" normalizeH="0" baseline="0">
                          <a:ln>
                            <a:noFill/>
                          </a:ln>
                          <a:solidFill>
                            <a:schemeClr val="tx1"/>
                          </a:solidFill>
                          <a:effectLst/>
                          <a:latin typeface="Arial" charset="0"/>
                          <a:cs typeface="Times New Roman" pitchFamily="18" charset="0"/>
                        </a:rPr>
                        <a:t>«type»</a:t>
                      </a:r>
                      <a:endParaRPr kumimoji="0" lang="ru-RU" sz="2000" b="0" i="0" u="none" strike="noStrike" cap="none" normalizeH="0" baseline="0">
                        <a:ln>
                          <a:noFill/>
                        </a:ln>
                        <a:solidFill>
                          <a:schemeClr val="tx1"/>
                        </a:solidFill>
                        <a:effectLst/>
                        <a:latin typeface="Arial" charset="0"/>
                      </a:endParaRPr>
                    </a:p>
                  </a:txBody>
                  <a:tcPr marL="54000" marR="54000" marT="36000" marB="36000" anchor="ctr" horzOverflow="overflow">
                    <a:lnL cap="flat">
                      <a:noFill/>
                    </a:lnL>
                    <a:lnR>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70000"/>
                        </a:lnSpc>
                        <a:spcBef>
                          <a:spcPct val="0"/>
                        </a:spcBef>
                        <a:spcAft>
                          <a:spcPct val="0"/>
                        </a:spcAft>
                        <a:buClrTx/>
                        <a:buSzTx/>
                        <a:buFontTx/>
                        <a:buNone/>
                        <a:tabLst/>
                      </a:pPr>
                      <a:r>
                        <a:rPr kumimoji="0" lang="ru-RU" sz="2000" b="0" i="0" u="none" strike="noStrike" cap="none" normalizeH="0" baseline="0">
                          <a:ln>
                            <a:noFill/>
                          </a:ln>
                          <a:solidFill>
                            <a:schemeClr val="tx1"/>
                          </a:solidFill>
                          <a:effectLst/>
                          <a:latin typeface="Arial" charset="0"/>
                          <a:cs typeface="Times New Roman" pitchFamily="18" charset="0"/>
                        </a:rPr>
                        <a:t>Тип данных</a:t>
                      </a:r>
                      <a:endParaRPr kumimoji="0" lang="ru-RU" sz="2000" b="0" i="0" u="none" strike="noStrike" cap="none" normalizeH="0" baseline="0">
                        <a:ln>
                          <a:noFill/>
                        </a:ln>
                        <a:solidFill>
                          <a:schemeClr val="tx1"/>
                        </a:solidFill>
                        <a:effectLst/>
                        <a:latin typeface="Arial" charset="0"/>
                      </a:endParaRPr>
                    </a:p>
                  </a:txBody>
                  <a:tcPr marL="54000" marR="54000" marT="36000" marB="36000" anchor="ctr" horzOverflow="overflow">
                    <a:lnL>
                      <a:noFill/>
                    </a:lnL>
                    <a:lnR cap="flat">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4"/>
                  </a:ext>
                </a:extLst>
              </a:tr>
              <a:tr h="292100">
                <a:tc>
                  <a:txBody>
                    <a:bodyPr/>
                    <a:lstStyle/>
                    <a:p>
                      <a:pPr marL="0" marR="0" lvl="0" indent="0" algn="l" defTabSz="914400" rtl="0" eaLnBrk="1" fontAlgn="base" latinLnBrk="0" hangingPunct="1">
                        <a:lnSpc>
                          <a:spcPct val="70000"/>
                        </a:lnSpc>
                        <a:spcBef>
                          <a:spcPct val="0"/>
                        </a:spcBef>
                        <a:spcAft>
                          <a:spcPct val="0"/>
                        </a:spcAft>
                        <a:buClrTx/>
                        <a:buSzTx/>
                        <a:buFontTx/>
                        <a:buNone/>
                        <a:tabLst/>
                      </a:pPr>
                      <a:r>
                        <a:rPr kumimoji="0" lang="ru-RU" sz="2000" b="0" i="0" u="none" strike="noStrike" cap="none" normalizeH="0" baseline="0">
                          <a:ln>
                            <a:noFill/>
                          </a:ln>
                          <a:solidFill>
                            <a:schemeClr val="tx1"/>
                          </a:solidFill>
                          <a:effectLst/>
                          <a:latin typeface="Arial" charset="0"/>
                          <a:cs typeface="Times New Roman" pitchFamily="18" charset="0"/>
                        </a:rPr>
                        <a:t>«dataType»</a:t>
                      </a:r>
                      <a:endParaRPr kumimoji="0" lang="ru-RU" sz="2000" b="0" i="0" u="none" strike="noStrike" cap="none" normalizeH="0" baseline="0">
                        <a:ln>
                          <a:noFill/>
                        </a:ln>
                        <a:solidFill>
                          <a:schemeClr val="tx1"/>
                        </a:solidFill>
                        <a:effectLst/>
                        <a:latin typeface="Arial" charset="0"/>
                      </a:endParaRPr>
                    </a:p>
                  </a:txBody>
                  <a:tcPr marL="54000" marR="54000" marT="36000" marB="36000" anchor="ctr" horzOverflow="overflow">
                    <a:lnL cap="flat">
                      <a:noFill/>
                    </a:lnL>
                    <a:lnR>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70000"/>
                        </a:lnSpc>
                        <a:spcBef>
                          <a:spcPct val="0"/>
                        </a:spcBef>
                        <a:spcAft>
                          <a:spcPct val="0"/>
                        </a:spcAft>
                        <a:buClrTx/>
                        <a:buSzTx/>
                        <a:buFontTx/>
                        <a:buNone/>
                        <a:tabLst/>
                      </a:pPr>
                      <a:r>
                        <a:rPr kumimoji="0" lang="ru-RU" sz="2000" b="0" i="0" u="none" strike="noStrike" cap="none" normalizeH="0" baseline="0">
                          <a:ln>
                            <a:noFill/>
                          </a:ln>
                          <a:solidFill>
                            <a:schemeClr val="tx1"/>
                          </a:solidFill>
                          <a:effectLst/>
                          <a:latin typeface="Arial" charset="0"/>
                          <a:cs typeface="Times New Roman" pitchFamily="18" charset="0"/>
                        </a:rPr>
                        <a:t>Тип данных</a:t>
                      </a:r>
                      <a:endParaRPr kumimoji="0" lang="ru-RU" sz="2000" b="0" i="0" u="none" strike="noStrike" cap="none" normalizeH="0" baseline="0">
                        <a:ln>
                          <a:noFill/>
                        </a:ln>
                        <a:solidFill>
                          <a:schemeClr val="tx1"/>
                        </a:solidFill>
                        <a:effectLst/>
                        <a:latin typeface="Arial" charset="0"/>
                      </a:endParaRPr>
                    </a:p>
                  </a:txBody>
                  <a:tcPr marL="54000" marR="54000" marT="36000" marB="36000" anchor="ctr" horzOverflow="overflow">
                    <a:lnL>
                      <a:noFill/>
                    </a:lnL>
                    <a:lnR cap="flat">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5"/>
                  </a:ext>
                </a:extLst>
              </a:tr>
              <a:tr h="293688">
                <a:tc>
                  <a:txBody>
                    <a:bodyPr/>
                    <a:lstStyle/>
                    <a:p>
                      <a:pPr marL="0" marR="0" lvl="0" indent="0" algn="l" defTabSz="914400" rtl="0" eaLnBrk="1" fontAlgn="base" latinLnBrk="0" hangingPunct="1">
                        <a:lnSpc>
                          <a:spcPct val="70000"/>
                        </a:lnSpc>
                        <a:spcBef>
                          <a:spcPct val="0"/>
                        </a:spcBef>
                        <a:spcAft>
                          <a:spcPct val="0"/>
                        </a:spcAft>
                        <a:buClrTx/>
                        <a:buSzTx/>
                        <a:buFontTx/>
                        <a:buNone/>
                        <a:tabLst/>
                      </a:pPr>
                      <a:r>
                        <a:rPr kumimoji="0" lang="ru-RU" sz="2000" b="0" i="0" u="none" strike="noStrike" cap="none" normalizeH="0" baseline="0">
                          <a:ln>
                            <a:noFill/>
                          </a:ln>
                          <a:solidFill>
                            <a:schemeClr val="tx1"/>
                          </a:solidFill>
                          <a:effectLst/>
                          <a:latin typeface="Arial" charset="0"/>
                          <a:cs typeface="Times New Roman" pitchFamily="18" charset="0"/>
                        </a:rPr>
                        <a:t>«utility»</a:t>
                      </a:r>
                      <a:endParaRPr kumimoji="0" lang="ru-RU" sz="2000" b="0" i="0" u="none" strike="noStrike" cap="none" normalizeH="0" baseline="0">
                        <a:ln>
                          <a:noFill/>
                        </a:ln>
                        <a:solidFill>
                          <a:schemeClr val="tx1"/>
                        </a:solidFill>
                        <a:effectLst/>
                        <a:latin typeface="Arial" charset="0"/>
                      </a:endParaRPr>
                    </a:p>
                  </a:txBody>
                  <a:tcPr marL="54000" marR="54000" marT="36000" marB="36000" anchor="ctr" horzOverflow="overflow">
                    <a:lnL cap="flat">
                      <a:noFill/>
                    </a:lnL>
                    <a:lnR>
                      <a:noFill/>
                    </a:lnR>
                    <a:lnT w="12700" cap="flat" cmpd="sng" algn="ctr">
                      <a:solidFill>
                        <a:srgbClr val="6E889C"/>
                      </a:solidFill>
                      <a:prstDash val="solid"/>
                      <a:round/>
                      <a:headEnd type="none" w="med" len="med"/>
                      <a:tailEnd type="none" w="med" len="med"/>
                    </a:lnT>
                    <a:lnB cap="flat">
                      <a:noFill/>
                    </a:lnB>
                    <a:lnTlToBr>
                      <a:noFill/>
                    </a:lnTlToBr>
                    <a:lnBlToTr>
                      <a:noFill/>
                    </a:lnBlToTr>
                    <a:noFill/>
                  </a:tcPr>
                </a:tc>
                <a:tc>
                  <a:txBody>
                    <a:bodyPr/>
                    <a:lstStyle/>
                    <a:p>
                      <a:pPr marL="0" marR="0" lvl="0" indent="0" algn="l" defTabSz="914400" rtl="0" eaLnBrk="1" fontAlgn="base" latinLnBrk="0" hangingPunct="1">
                        <a:lnSpc>
                          <a:spcPct val="70000"/>
                        </a:lnSpc>
                        <a:spcBef>
                          <a:spcPct val="0"/>
                        </a:spcBef>
                        <a:spcAft>
                          <a:spcPct val="0"/>
                        </a:spcAft>
                        <a:buClrTx/>
                        <a:buSzTx/>
                        <a:buFontTx/>
                        <a:buNone/>
                        <a:tabLst/>
                      </a:pPr>
                      <a:r>
                        <a:rPr kumimoji="0" lang="ru-RU" sz="2000" b="0" i="0" u="none" strike="noStrike" cap="none" normalizeH="0" baseline="0">
                          <a:ln>
                            <a:noFill/>
                          </a:ln>
                          <a:solidFill>
                            <a:schemeClr val="tx1"/>
                          </a:solidFill>
                          <a:effectLst/>
                          <a:latin typeface="Arial" charset="0"/>
                          <a:cs typeface="Times New Roman" pitchFamily="18" charset="0"/>
                        </a:rPr>
                        <a:t>Нет экземпляров, служба</a:t>
                      </a:r>
                      <a:endParaRPr kumimoji="0" lang="ru-RU" sz="2000" b="0" i="0" u="none" strike="noStrike" cap="none" normalizeH="0" baseline="0">
                        <a:ln>
                          <a:noFill/>
                        </a:ln>
                        <a:solidFill>
                          <a:schemeClr val="tx1"/>
                        </a:solidFill>
                        <a:effectLst/>
                        <a:latin typeface="Arial" charset="0"/>
                      </a:endParaRPr>
                    </a:p>
                  </a:txBody>
                  <a:tcPr marL="54000" marR="54000" marT="36000" marB="36000" anchor="ctr" horzOverflow="overflow">
                    <a:lnL>
                      <a:noFill/>
                    </a:lnL>
                    <a:lnR cap="flat">
                      <a:noFill/>
                    </a:lnR>
                    <a:lnT w="12700" cap="flat" cmpd="sng" algn="ctr">
                      <a:solidFill>
                        <a:srgbClr val="6E889C"/>
                      </a:solidFill>
                      <a:prstDash val="solid"/>
                      <a:round/>
                      <a:headEnd type="none" w="med" len="med"/>
                      <a:tailEnd type="none" w="med" len="med"/>
                    </a:lnT>
                    <a:lnB cap="flat">
                      <a:noFill/>
                    </a:lnB>
                    <a:lnTlToBr>
                      <a:noFill/>
                    </a:lnTlToBr>
                    <a:lnBlToTr>
                      <a:noFill/>
                    </a:lnBlToTr>
                    <a:noFill/>
                  </a:tcPr>
                </a:tc>
                <a:extLst>
                  <a:ext uri="{0D108BD9-81ED-4DB2-BD59-A6C34878D82A}">
                    <a16:rowId xmlns:a16="http://schemas.microsoft.com/office/drawing/2014/main" val="10016"/>
                  </a:ext>
                </a:extLst>
              </a:tr>
            </a:tbl>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250825" y="184150"/>
            <a:ext cx="8686800" cy="1538288"/>
          </a:xfrm>
        </p:spPr>
        <p:txBody>
          <a:bodyPr>
            <a:normAutofit/>
          </a:bodyPr>
          <a:lstStyle/>
          <a:p>
            <a:pPr marL="0" indent="361950" algn="just">
              <a:lnSpc>
                <a:spcPct val="90000"/>
              </a:lnSpc>
              <a:buFont typeface="Arial" charset="0"/>
              <a:buNone/>
            </a:pPr>
            <a:r>
              <a:rPr lang="ru-RU" sz="2200">
                <a:latin typeface="Arial" charset="0"/>
              </a:rPr>
              <a:t>Обязательное </a:t>
            </a:r>
            <a:r>
              <a:rPr lang="ru-RU" sz="2200" b="1">
                <a:latin typeface="Arial" charset="0"/>
              </a:rPr>
              <a:t>имя</a:t>
            </a:r>
            <a:r>
              <a:rPr lang="ru-RU" sz="2200">
                <a:latin typeface="Arial" charset="0"/>
              </a:rPr>
              <a:t> </a:t>
            </a:r>
            <a:r>
              <a:rPr lang="ru-RU" sz="2200" b="1">
                <a:latin typeface="Arial" charset="0"/>
              </a:rPr>
              <a:t>класса</a:t>
            </a:r>
            <a:r>
              <a:rPr lang="ru-RU" sz="2200">
                <a:latin typeface="Arial" charset="0"/>
              </a:rPr>
              <a:t> может быть выделено </a:t>
            </a:r>
            <a:r>
              <a:rPr lang="ru-RU" sz="2200" i="1">
                <a:latin typeface="Arial" charset="0"/>
              </a:rPr>
              <a:t>курсивом</a:t>
            </a:r>
            <a:r>
              <a:rPr lang="ru-RU" sz="2200">
                <a:latin typeface="Arial" charset="0"/>
              </a:rPr>
              <a:t> и в этом случае данный </a:t>
            </a:r>
            <a:r>
              <a:rPr lang="ru-RU" sz="2200" b="1">
                <a:solidFill>
                  <a:schemeClr val="accent1"/>
                </a:solidFill>
                <a:latin typeface="Arial" charset="0"/>
              </a:rPr>
              <a:t>класс является абстрактным</a:t>
            </a:r>
            <a:r>
              <a:rPr lang="ru-RU" sz="2200">
                <a:latin typeface="Arial" charset="0"/>
              </a:rPr>
              <a:t>, т.е. не имеющим непосредственных экземпляров.</a:t>
            </a:r>
          </a:p>
          <a:p>
            <a:pPr marL="0" indent="361950" algn="just">
              <a:lnSpc>
                <a:spcPct val="90000"/>
              </a:lnSpc>
              <a:buFont typeface="Arial" charset="0"/>
              <a:buNone/>
            </a:pPr>
            <a:r>
              <a:rPr lang="ru-RU" sz="2200">
                <a:latin typeface="Arial" charset="0"/>
              </a:rPr>
              <a:t>Если имя подчеркнуто, то это уже не имя класса, а </a:t>
            </a:r>
            <a:r>
              <a:rPr lang="ru-RU" sz="2200" b="1">
                <a:solidFill>
                  <a:schemeClr val="accent1"/>
                </a:solidFill>
                <a:latin typeface="Arial" charset="0"/>
              </a:rPr>
              <a:t>имя объекта</a:t>
            </a:r>
            <a:r>
              <a:rPr lang="ru-RU" sz="2200" b="1">
                <a:latin typeface="Arial" charset="0"/>
              </a:rPr>
              <a:t>.</a:t>
            </a:r>
          </a:p>
          <a:p>
            <a:pPr marL="0" indent="361950" algn="just">
              <a:lnSpc>
                <a:spcPct val="90000"/>
              </a:lnSpc>
              <a:buFont typeface="Arial" charset="0"/>
              <a:buNone/>
            </a:pPr>
            <a:r>
              <a:rPr lang="ru-RU" sz="2200">
                <a:latin typeface="Arial" charset="0"/>
              </a:rPr>
              <a:t>Класс, а также отдельные элементы его описания могут иметь произвольные заданные пользователем ограничения и именованные значения.</a:t>
            </a:r>
          </a:p>
          <a:p>
            <a:pPr marL="0" indent="361950" algn="just">
              <a:lnSpc>
                <a:spcPct val="90000"/>
              </a:lnSpc>
              <a:buFont typeface="Arial" charset="0"/>
              <a:buNone/>
            </a:pPr>
            <a:r>
              <a:rPr lang="ru-RU" sz="2200">
                <a:latin typeface="Arial" charset="0"/>
              </a:rPr>
              <a:t>Кратность класса задается по общим правилам.</a:t>
            </a:r>
          </a:p>
          <a:p>
            <a:pPr marL="0" indent="361950" algn="just">
              <a:lnSpc>
                <a:spcPct val="90000"/>
              </a:lnSpc>
              <a:buFont typeface="Arial" charset="0"/>
              <a:buNone/>
            </a:pPr>
            <a:r>
              <a:rPr lang="ru-RU" sz="2200">
                <a:latin typeface="Arial" charset="0"/>
              </a:rPr>
              <a:t>Если мы предполагаем, что проектируемая ИС ОК будет использоваться на одном предприятии, то хорошим решением будет определение служебного класса Company со стереотипом «utility» для хранения глобальных атрибутов и операций информационной системы отдела кадров. </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2A41DC7A-1390-42D4-8081-99739117A108}" type="slidenum">
              <a:rPr lang="ru-RU" sz="1600" b="0">
                <a:solidFill>
                  <a:schemeClr val="tx1">
                    <a:tint val="75000"/>
                  </a:schemeClr>
                </a:solidFill>
                <a:latin typeface="+mn-lt"/>
              </a:rPr>
              <a:pPr algn="r" fontAlgn="auto">
                <a:spcBef>
                  <a:spcPts val="0"/>
                </a:spcBef>
                <a:spcAft>
                  <a:spcPts val="0"/>
                </a:spcAft>
                <a:defRPr/>
              </a:pPr>
              <a:t>35</a:t>
            </a:fld>
            <a:endParaRPr lang="ru-RU" sz="1600" b="0" dirty="0">
              <a:solidFill>
                <a:schemeClr val="tx1">
                  <a:tint val="75000"/>
                </a:schemeClr>
              </a:solidFill>
              <a:latin typeface="+mn-lt"/>
            </a:endParaRPr>
          </a:p>
        </p:txBody>
      </p:sp>
      <p:pic>
        <p:nvPicPr>
          <p:cNvPr id="99447" name="Picture 11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088" y="4889500"/>
            <a:ext cx="2809875" cy="1393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Заголовок 1"/>
          <p:cNvSpPr>
            <a:spLocks noGrp="1"/>
          </p:cNvSpPr>
          <p:nvPr>
            <p:ph type="title" idx="4294967295"/>
          </p:nvPr>
        </p:nvSpPr>
        <p:spPr>
          <a:xfrm>
            <a:off x="0" y="90488"/>
            <a:ext cx="9144000" cy="812800"/>
          </a:xfrm>
        </p:spPr>
        <p:txBody>
          <a:bodyPr/>
          <a:lstStyle/>
          <a:p>
            <a:r>
              <a:rPr lang="ru-RU" sz="4000" b="1">
                <a:solidFill>
                  <a:schemeClr val="accent1"/>
                </a:solidFill>
              </a:rPr>
              <a:t>Атрибуты</a:t>
            </a:r>
            <a:endParaRPr lang="en-US" sz="4000" b="1">
              <a:solidFill>
                <a:schemeClr val="accent1"/>
              </a:solidFill>
            </a:endParaRPr>
          </a:p>
        </p:txBody>
      </p:sp>
      <p:sp>
        <p:nvSpPr>
          <p:cNvPr id="3" name="Объект 2"/>
          <p:cNvSpPr>
            <a:spLocks noGrp="1"/>
          </p:cNvSpPr>
          <p:nvPr>
            <p:ph idx="4294967295"/>
          </p:nvPr>
        </p:nvSpPr>
        <p:spPr>
          <a:xfrm>
            <a:off x="323850" y="882650"/>
            <a:ext cx="8686800" cy="1106488"/>
          </a:xfrm>
        </p:spPr>
        <p:txBody>
          <a:bodyPr>
            <a:normAutofit/>
          </a:bodyPr>
          <a:lstStyle/>
          <a:p>
            <a:pPr marL="0" indent="361950" algn="just">
              <a:lnSpc>
                <a:spcPct val="90000"/>
              </a:lnSpc>
              <a:buFont typeface="Arial" charset="0"/>
              <a:buNone/>
            </a:pPr>
            <a:r>
              <a:rPr lang="ru-RU" sz="2200" b="1" i="1">
                <a:latin typeface="Arial" charset="0"/>
              </a:rPr>
              <a:t>Атрибут</a:t>
            </a:r>
            <a:r>
              <a:rPr lang="ru-RU" sz="2200">
                <a:latin typeface="Arial" charset="0"/>
              </a:rPr>
              <a:t> </a:t>
            </a:r>
            <a:r>
              <a:rPr lang="ru-RU" sz="2200" b="1">
                <a:latin typeface="Arial" charset="0"/>
              </a:rPr>
              <a:t>— это именованное место, в котором может храниться значение.</a:t>
            </a:r>
          </a:p>
          <a:p>
            <a:pPr marL="0" indent="361950" algn="just">
              <a:lnSpc>
                <a:spcPct val="90000"/>
              </a:lnSpc>
              <a:buFont typeface="Arial" charset="0"/>
              <a:buNone/>
            </a:pPr>
            <a:r>
              <a:rPr lang="ru-RU" sz="2200">
                <a:latin typeface="Arial" charset="0"/>
              </a:rPr>
              <a:t>Описание атрибута имеет следующий синтаксис.</a:t>
            </a:r>
            <a:endParaRPr lang="ru-RU" sz="2400" b="1">
              <a:solidFill>
                <a:schemeClr val="accent1"/>
              </a:solidFill>
              <a:latin typeface="Arial" charset="0"/>
            </a:endParaRP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43BA76E6-2FF0-4D00-8D28-BE2971149E5E}" type="slidenum">
              <a:rPr lang="ru-RU" sz="1600" b="0">
                <a:solidFill>
                  <a:schemeClr val="tx1">
                    <a:tint val="75000"/>
                  </a:schemeClr>
                </a:solidFill>
                <a:latin typeface="+mn-lt"/>
              </a:rPr>
              <a:pPr algn="r" fontAlgn="auto">
                <a:spcBef>
                  <a:spcPts val="0"/>
                </a:spcBef>
                <a:spcAft>
                  <a:spcPts val="0"/>
                </a:spcAft>
                <a:defRPr/>
              </a:pPr>
              <a:t>36</a:t>
            </a:fld>
            <a:endParaRPr lang="ru-RU" sz="1600" b="0" dirty="0">
              <a:solidFill>
                <a:schemeClr val="tx1">
                  <a:tint val="75000"/>
                </a:schemeClr>
              </a:solidFill>
              <a:latin typeface="+mn-lt"/>
            </a:endParaRPr>
          </a:p>
        </p:txBody>
      </p:sp>
      <p:sp>
        <p:nvSpPr>
          <p:cNvPr id="2" name="Объект 2"/>
          <p:cNvSpPr>
            <a:spLocks/>
          </p:cNvSpPr>
          <p:nvPr/>
        </p:nvSpPr>
        <p:spPr bwMode="auto">
          <a:xfrm>
            <a:off x="323850" y="2898775"/>
            <a:ext cx="8686800" cy="3573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indent="361950" algn="just">
              <a:lnSpc>
                <a:spcPct val="90000"/>
              </a:lnSpc>
              <a:spcBef>
                <a:spcPct val="20000"/>
              </a:spcBef>
              <a:buFont typeface="Arial" charset="0"/>
              <a:buNone/>
            </a:pPr>
            <a:r>
              <a:rPr lang="ru-RU" sz="2200" b="0"/>
              <a:t>Видимость обозначается знаками </a:t>
            </a:r>
            <a:r>
              <a:rPr lang="ru-RU" sz="2200"/>
              <a:t>+, –, #, ~. </a:t>
            </a:r>
          </a:p>
          <a:p>
            <a:pPr indent="361950" algn="just">
              <a:lnSpc>
                <a:spcPct val="90000"/>
              </a:lnSpc>
              <a:spcBef>
                <a:spcPct val="20000"/>
              </a:spcBef>
              <a:buFont typeface="Arial" charset="0"/>
              <a:buNone/>
            </a:pPr>
            <a:r>
              <a:rPr lang="ru-RU" sz="2200" b="0"/>
              <a:t>Если имя атрибута подчеркнуто, это означает, что областью действия данного атрибута является класс, а не экземпляр класса. Другими словами, все объекты (экземпляры этого класса) совместно используют одно и тоже значение данного атрибута, общее для всех экземпляров. В обычной ситуации (нет подчеркивания) каждый экземпляр класса хранит свое индивидуальное значение атрибута.</a:t>
            </a:r>
          </a:p>
          <a:p>
            <a:pPr indent="361950" algn="just">
              <a:lnSpc>
                <a:spcPct val="90000"/>
              </a:lnSpc>
              <a:spcBef>
                <a:spcPct val="20000"/>
              </a:spcBef>
              <a:buFont typeface="Arial" charset="0"/>
              <a:buNone/>
            </a:pPr>
            <a:r>
              <a:rPr lang="ru-RU" sz="2200" b="0"/>
              <a:t>Подчеркивание описания атрибута соответствует описателю static, применяемому во многих объектно-ориентированных языках программирования.</a:t>
            </a:r>
          </a:p>
        </p:txBody>
      </p:sp>
      <p:sp>
        <p:nvSpPr>
          <p:cNvPr id="5" name="Объект 2"/>
          <p:cNvSpPr>
            <a:spLocks/>
          </p:cNvSpPr>
          <p:nvPr/>
        </p:nvSpPr>
        <p:spPr bwMode="auto">
          <a:xfrm>
            <a:off x="323850" y="2035175"/>
            <a:ext cx="8686800"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lnSpc>
                <a:spcPct val="90000"/>
              </a:lnSpc>
              <a:spcBef>
                <a:spcPct val="20000"/>
              </a:spcBef>
              <a:buFont typeface="Arial" charset="0"/>
              <a:buNone/>
            </a:pPr>
            <a:r>
              <a:rPr lang="ru-RU" sz="2400">
                <a:solidFill>
                  <a:schemeClr val="accent1"/>
                </a:solidFill>
              </a:rPr>
              <a:t>видимость ИМЯ кратность : тип = начальное_значение {свойства}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1C13BF27-673B-4BE1-A82A-7B17527E1917}" type="slidenum">
              <a:rPr lang="ru-RU" sz="1600" b="0">
                <a:solidFill>
                  <a:schemeClr val="tx1">
                    <a:tint val="75000"/>
                  </a:schemeClr>
                </a:solidFill>
                <a:latin typeface="+mn-lt"/>
              </a:rPr>
              <a:pPr algn="r" fontAlgn="auto">
                <a:spcBef>
                  <a:spcPts val="0"/>
                </a:spcBef>
                <a:spcAft>
                  <a:spcPts val="0"/>
                </a:spcAft>
                <a:defRPr/>
              </a:pPr>
              <a:t>37</a:t>
            </a:fld>
            <a:endParaRPr lang="ru-RU" sz="1600" b="0" dirty="0">
              <a:solidFill>
                <a:schemeClr val="tx1">
                  <a:tint val="75000"/>
                </a:schemeClr>
              </a:solidFill>
              <a:latin typeface="+mn-lt"/>
            </a:endParaRPr>
          </a:p>
        </p:txBody>
      </p:sp>
      <p:sp>
        <p:nvSpPr>
          <p:cNvPr id="3" name="Объект 2"/>
          <p:cNvSpPr>
            <a:spLocks/>
          </p:cNvSpPr>
          <p:nvPr/>
        </p:nvSpPr>
        <p:spPr bwMode="auto">
          <a:xfrm>
            <a:off x="323850" y="377825"/>
            <a:ext cx="8686800" cy="5113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indent="361950" algn="just">
              <a:lnSpc>
                <a:spcPct val="90000"/>
              </a:lnSpc>
              <a:spcBef>
                <a:spcPct val="20000"/>
              </a:spcBef>
              <a:buFont typeface="Arial" charset="0"/>
              <a:buNone/>
            </a:pPr>
            <a:r>
              <a:rPr lang="ru-RU" sz="2400">
                <a:solidFill>
                  <a:schemeClr val="accent1"/>
                </a:solidFill>
              </a:rPr>
              <a:t>Кратность</a:t>
            </a:r>
            <a:r>
              <a:rPr lang="ru-RU" sz="2200" b="0"/>
              <a:t>, если она присутствует, определяет данный атрибут как массив (определенной или неопределенной длины).</a:t>
            </a:r>
          </a:p>
          <a:p>
            <a:pPr indent="361950" algn="just">
              <a:lnSpc>
                <a:spcPct val="90000"/>
              </a:lnSpc>
              <a:spcBef>
                <a:spcPct val="20000"/>
              </a:spcBef>
              <a:buFont typeface="Arial" charset="0"/>
              <a:buNone/>
            </a:pPr>
            <a:r>
              <a:rPr lang="ru-RU" sz="2400">
                <a:solidFill>
                  <a:schemeClr val="accent1"/>
                </a:solidFill>
              </a:rPr>
              <a:t>Тип атрибута</a:t>
            </a:r>
            <a:r>
              <a:rPr lang="ru-RU" sz="2200" b="0"/>
              <a:t> ‒ это либо примитивный (встроенный) тип, либо тип, определенный пользователем.</a:t>
            </a:r>
          </a:p>
          <a:p>
            <a:pPr indent="361950" algn="just">
              <a:lnSpc>
                <a:spcPct val="90000"/>
              </a:lnSpc>
              <a:spcBef>
                <a:spcPct val="20000"/>
              </a:spcBef>
              <a:buFont typeface="Arial" charset="0"/>
              <a:buNone/>
            </a:pPr>
            <a:r>
              <a:rPr lang="ru-RU" sz="2400">
                <a:solidFill>
                  <a:schemeClr val="accent1"/>
                </a:solidFill>
              </a:rPr>
              <a:t>Начальное значение</a:t>
            </a:r>
            <a:r>
              <a:rPr lang="ru-RU" sz="2200" b="0"/>
              <a:t> имеет очевидный смысл: при создании экземпляра данного класса атрибут получает указанное значение. Если начальное значение не указано, то никакого значения по умолчанию не подразумевается. Если нужно, чтобы атрибут обязательно имел значение, то об этом должен позаботиться конструктор класса.</a:t>
            </a:r>
          </a:p>
          <a:p>
            <a:pPr indent="361950" algn="just">
              <a:lnSpc>
                <a:spcPct val="90000"/>
              </a:lnSpc>
              <a:spcBef>
                <a:spcPct val="20000"/>
              </a:spcBef>
              <a:buFont typeface="Arial" charset="0"/>
              <a:buNone/>
            </a:pPr>
            <a:r>
              <a:rPr lang="ru-RU" sz="2200" b="0"/>
              <a:t>Как и любой другой элемент модели, атрибут может быть наделен </a:t>
            </a:r>
            <a:r>
              <a:rPr lang="ru-RU" sz="2200">
                <a:solidFill>
                  <a:schemeClr val="accent1"/>
                </a:solidFill>
              </a:rPr>
              <a:t>дополнительными свойствами</a:t>
            </a:r>
            <a:r>
              <a:rPr lang="ru-RU" sz="2200" b="0"/>
              <a:t> в форме ограничений и именованных значений.</a:t>
            </a:r>
          </a:p>
          <a:p>
            <a:pPr indent="361950" algn="just">
              <a:lnSpc>
                <a:spcPct val="90000"/>
              </a:lnSpc>
              <a:spcBef>
                <a:spcPct val="20000"/>
              </a:spcBef>
              <a:buFont typeface="Arial" charset="0"/>
              <a:buNone/>
            </a:pPr>
            <a:r>
              <a:rPr lang="ru-RU" sz="2200" b="0"/>
              <a:t>У атрибутов имеется еще одно стандартное свойство: </a:t>
            </a:r>
            <a:r>
              <a:rPr lang="ru-RU" sz="2200" i="1"/>
              <a:t>изменяемость</a:t>
            </a:r>
            <a:r>
              <a:rPr lang="ru-RU" sz="2200"/>
              <a:t>.</a:t>
            </a:r>
            <a:r>
              <a:rPr lang="ru-RU" sz="2200" b="0"/>
              <a:t>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5AC826A7-4930-41AE-8D16-6405EFE865AA}" type="slidenum">
              <a:rPr lang="ru-RU" sz="1600" b="0">
                <a:solidFill>
                  <a:schemeClr val="tx1">
                    <a:tint val="75000"/>
                  </a:schemeClr>
                </a:solidFill>
                <a:latin typeface="+mn-lt"/>
              </a:rPr>
              <a:pPr algn="r" fontAlgn="auto">
                <a:spcBef>
                  <a:spcPts val="0"/>
                </a:spcBef>
                <a:spcAft>
                  <a:spcPts val="0"/>
                </a:spcAft>
                <a:defRPr/>
              </a:pPr>
              <a:t>38</a:t>
            </a:fld>
            <a:endParaRPr lang="ru-RU" sz="1600" b="0" dirty="0">
              <a:solidFill>
                <a:schemeClr val="tx1">
                  <a:tint val="75000"/>
                </a:schemeClr>
              </a:solidFill>
              <a:latin typeface="+mn-lt"/>
            </a:endParaRPr>
          </a:p>
        </p:txBody>
      </p:sp>
      <p:sp>
        <p:nvSpPr>
          <p:cNvPr id="103428" name="Rectangle 4"/>
          <p:cNvSpPr>
            <a:spLocks noChangeArrowheads="1"/>
          </p:cNvSpPr>
          <p:nvPr/>
        </p:nvSpPr>
        <p:spPr bwMode="auto">
          <a:xfrm>
            <a:off x="539750" y="161925"/>
            <a:ext cx="4802188" cy="396875"/>
          </a:xfrm>
          <a:prstGeom prst="rect">
            <a:avLst/>
          </a:prstGeom>
          <a:solidFill>
            <a:srgbClr val="FAF4D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just"/>
            <a:r>
              <a:rPr lang="ru-RU" sz="2000" b="0">
                <a:latin typeface="Times New Roman" pitchFamily="18" charset="0"/>
                <a:cs typeface="Times New Roman" pitchFamily="18" charset="0"/>
              </a:rPr>
              <a:t>Табл. </a:t>
            </a:r>
            <a:r>
              <a:rPr lang="ru-RU" sz="2000">
                <a:latin typeface="Times New Roman" pitchFamily="18" charset="0"/>
                <a:cs typeface="Times New Roman" pitchFamily="18" charset="0"/>
              </a:rPr>
              <a:t>Примеры описаний атрибутов</a:t>
            </a:r>
            <a:endParaRPr lang="ru-RU" sz="2000" b="0">
              <a:latin typeface="Times New Roman" pitchFamily="18" charset="0"/>
            </a:endParaRPr>
          </a:p>
        </p:txBody>
      </p:sp>
      <p:graphicFrame>
        <p:nvGraphicFramePr>
          <p:cNvPr id="103491" name="Group 67"/>
          <p:cNvGraphicFramePr>
            <a:graphicFrameLocks noGrp="1"/>
          </p:cNvGraphicFramePr>
          <p:nvPr/>
        </p:nvGraphicFramePr>
        <p:xfrm>
          <a:off x="250825" y="522288"/>
          <a:ext cx="8569325" cy="6073775"/>
        </p:xfrm>
        <a:graphic>
          <a:graphicData uri="http://schemas.openxmlformats.org/drawingml/2006/table">
            <a:tbl>
              <a:tblPr/>
              <a:tblGrid>
                <a:gridCol w="3384550">
                  <a:extLst>
                    <a:ext uri="{9D8B030D-6E8A-4147-A177-3AD203B41FA5}">
                      <a16:colId xmlns:a16="http://schemas.microsoft.com/office/drawing/2014/main" val="20000"/>
                    </a:ext>
                  </a:extLst>
                </a:gridCol>
                <a:gridCol w="5184775">
                  <a:extLst>
                    <a:ext uri="{9D8B030D-6E8A-4147-A177-3AD203B41FA5}">
                      <a16:colId xmlns:a16="http://schemas.microsoft.com/office/drawing/2014/main" val="20001"/>
                    </a:ext>
                  </a:extLst>
                </a:gridCol>
              </a:tblGrid>
              <a:tr h="2889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200" b="0" i="0" u="none" strike="noStrike" cap="none" normalizeH="0" baseline="0">
                          <a:ln>
                            <a:noFill/>
                          </a:ln>
                          <a:solidFill>
                            <a:schemeClr val="tx1"/>
                          </a:solidFill>
                          <a:effectLst/>
                          <a:latin typeface="Times New Roman" pitchFamily="18" charset="0"/>
                          <a:cs typeface="Times New Roman" pitchFamily="18" charset="0"/>
                        </a:rPr>
                        <a:t>Пример</a:t>
                      </a:r>
                      <a:endParaRPr kumimoji="0" lang="ru-RU" sz="1800" b="0" i="0" u="none" strike="noStrike" cap="none" normalizeH="0" baseline="0">
                        <a:ln>
                          <a:noFill/>
                        </a:ln>
                        <a:solidFill>
                          <a:schemeClr val="tx1"/>
                        </a:solidFill>
                        <a:effectLst/>
                        <a:latin typeface="Calibri" pitchFamily="34" charset="0"/>
                      </a:endParaRPr>
                    </a:p>
                  </a:txBody>
                  <a:tcPr anchor="ctr" horzOverflow="overflow">
                    <a:lnL cap="flat">
                      <a:noFill/>
                    </a:lnL>
                    <a:lnR>
                      <a:noFill/>
                    </a:lnR>
                    <a:lnT cap="flat">
                      <a:noFill/>
                    </a:lnT>
                    <a:lnB w="12700" cap="flat" cmpd="sng" algn="ctr">
                      <a:solidFill>
                        <a:srgbClr val="6E889C"/>
                      </a:solidFill>
                      <a:prstDash val="solid"/>
                      <a:round/>
                      <a:headEnd type="none" w="med" len="med"/>
                      <a:tailEnd type="none" w="med" len="med"/>
                    </a:lnB>
                    <a:lnTlToBr>
                      <a:noFill/>
                    </a:lnTlToBr>
                    <a:lnBlToTr>
                      <a:noFill/>
                    </a:lnBlToTr>
                    <a:solidFill>
                      <a:srgbClr val="6E889C"/>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200" b="0" i="0" u="none" strike="noStrike" cap="none" normalizeH="0" baseline="0">
                          <a:ln>
                            <a:noFill/>
                          </a:ln>
                          <a:solidFill>
                            <a:schemeClr val="tx1"/>
                          </a:solidFill>
                          <a:effectLst/>
                          <a:latin typeface="Times New Roman" pitchFamily="18" charset="0"/>
                          <a:cs typeface="Times New Roman" pitchFamily="18" charset="0"/>
                        </a:rPr>
                        <a:t>Пояснение</a:t>
                      </a:r>
                      <a:endParaRPr kumimoji="0" lang="ru-RU" sz="1800" b="0" i="0" u="none" strike="noStrike" cap="none" normalizeH="0" baseline="0">
                        <a:ln>
                          <a:noFill/>
                        </a:ln>
                        <a:solidFill>
                          <a:schemeClr val="tx1"/>
                        </a:solidFill>
                        <a:effectLst/>
                        <a:latin typeface="Calibri" pitchFamily="34" charset="0"/>
                      </a:endParaRPr>
                    </a:p>
                  </a:txBody>
                  <a:tcPr anchor="ctr" horzOverflow="overflow">
                    <a:lnL>
                      <a:noFill/>
                    </a:lnL>
                    <a:lnR cap="flat">
                      <a:noFill/>
                    </a:lnR>
                    <a:lnT cap="flat">
                      <a:noFill/>
                    </a:lnT>
                    <a:lnB w="12700" cap="flat" cmpd="sng" algn="ctr">
                      <a:solidFill>
                        <a:srgbClr val="6E889C"/>
                      </a:solidFill>
                      <a:prstDash val="solid"/>
                      <a:round/>
                      <a:headEnd type="none" w="med" len="med"/>
                      <a:tailEnd type="none" w="med" len="med"/>
                    </a:lnB>
                    <a:lnTlToBr>
                      <a:noFill/>
                    </a:lnTlToBr>
                    <a:lnBlToTr>
                      <a:noFill/>
                    </a:lnBlToTr>
                    <a:solidFill>
                      <a:srgbClr val="6E889C"/>
                    </a:solidFill>
                  </a:tcPr>
                </a:tc>
                <a:extLst>
                  <a:ext uri="{0D108BD9-81ED-4DB2-BD59-A6C34878D82A}">
                    <a16:rowId xmlns:a16="http://schemas.microsoft.com/office/drawing/2014/main" val="10000"/>
                  </a:ext>
                </a:extLst>
              </a:tr>
              <a:tr h="6635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200" b="0" i="0" u="none" strike="noStrike" cap="none" normalizeH="0" baseline="0">
                          <a:ln>
                            <a:noFill/>
                          </a:ln>
                          <a:solidFill>
                            <a:srgbClr val="333333"/>
                          </a:solidFill>
                          <a:effectLst/>
                          <a:latin typeface="Arial" charset="0"/>
                          <a:ea typeface="Times New Roman" pitchFamily="18" charset="0"/>
                          <a:cs typeface="Courier New" pitchFamily="49" charset="0"/>
                        </a:rPr>
                        <a:t>name</a:t>
                      </a:r>
                      <a:endParaRPr kumimoji="0" lang="ru-RU" sz="2200" b="0" i="0" u="none" strike="noStrike" cap="none" normalizeH="0" baseline="0">
                        <a:ln>
                          <a:noFill/>
                        </a:ln>
                        <a:solidFill>
                          <a:schemeClr val="tx1"/>
                        </a:solidFill>
                        <a:effectLst/>
                        <a:latin typeface="Arial" charset="0"/>
                        <a:ea typeface="Times New Roman" pitchFamily="18" charset="0"/>
                        <a:cs typeface="Courier New" pitchFamily="49" charset="0"/>
                      </a:endParaRPr>
                    </a:p>
                  </a:txBody>
                  <a:tcPr anchor="ctr" horzOverflow="overflow">
                    <a:lnL cap="flat">
                      <a:noFill/>
                    </a:lnL>
                    <a:lnR>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75000"/>
                        </a:lnSpc>
                        <a:spcBef>
                          <a:spcPct val="0"/>
                        </a:spcBef>
                        <a:spcAft>
                          <a:spcPct val="0"/>
                        </a:spcAft>
                        <a:buClrTx/>
                        <a:buSzTx/>
                        <a:buFontTx/>
                        <a:buNone/>
                        <a:tabLst/>
                      </a:pPr>
                      <a:r>
                        <a:rPr kumimoji="0" lang="ru-RU" sz="2400" b="0" i="0" u="none" strike="noStrike" cap="none" normalizeH="0" baseline="0">
                          <a:ln>
                            <a:noFill/>
                          </a:ln>
                          <a:solidFill>
                            <a:schemeClr val="tx1"/>
                          </a:solidFill>
                          <a:effectLst/>
                          <a:latin typeface="Arial" charset="0"/>
                          <a:cs typeface="Times New Roman" pitchFamily="18" charset="0"/>
                        </a:rPr>
                        <a:t>Минимальное возможное описание ‒ указано только имя атрибута</a:t>
                      </a:r>
                      <a:endParaRPr kumimoji="0" lang="ru-RU" sz="2400" b="0" i="0" u="none" strike="noStrike" cap="none" normalizeH="0" baseline="0">
                        <a:ln>
                          <a:noFill/>
                        </a:ln>
                        <a:solidFill>
                          <a:schemeClr val="tx1"/>
                        </a:solidFill>
                        <a:effectLst/>
                        <a:latin typeface="Arial" charset="0"/>
                      </a:endParaRPr>
                    </a:p>
                  </a:txBody>
                  <a:tcPr anchor="ctr" horzOverflow="overflow">
                    <a:lnL>
                      <a:noFill/>
                    </a:lnL>
                    <a:lnR cap="flat">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271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200" b="0" i="0" u="none" strike="noStrike" cap="none" normalizeH="0" baseline="0">
                          <a:ln>
                            <a:noFill/>
                          </a:ln>
                          <a:solidFill>
                            <a:srgbClr val="333333"/>
                          </a:solidFill>
                          <a:effectLst/>
                          <a:latin typeface="Arial" charset="0"/>
                          <a:ea typeface="Times New Roman" pitchFamily="18" charset="0"/>
                          <a:cs typeface="Courier New" pitchFamily="49" charset="0"/>
                        </a:rPr>
                        <a:t>+name</a:t>
                      </a:r>
                      <a:endParaRPr kumimoji="0" lang="ru-RU" sz="2200" b="0" i="0" u="none" strike="noStrike" cap="none" normalizeH="0" baseline="0">
                        <a:ln>
                          <a:noFill/>
                        </a:ln>
                        <a:solidFill>
                          <a:schemeClr val="tx1"/>
                        </a:solidFill>
                        <a:effectLst/>
                        <a:latin typeface="Arial" charset="0"/>
                        <a:ea typeface="Times New Roman" pitchFamily="18" charset="0"/>
                        <a:cs typeface="Courier New" pitchFamily="49" charset="0"/>
                      </a:endParaRPr>
                    </a:p>
                  </a:txBody>
                  <a:tcPr anchor="ctr" horzOverflow="overflow">
                    <a:lnL cap="flat">
                      <a:noFill/>
                    </a:lnL>
                    <a:lnR>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75000"/>
                        </a:lnSpc>
                        <a:spcBef>
                          <a:spcPct val="0"/>
                        </a:spcBef>
                        <a:spcAft>
                          <a:spcPct val="0"/>
                        </a:spcAft>
                        <a:buClrTx/>
                        <a:buSzTx/>
                        <a:buFontTx/>
                        <a:buNone/>
                        <a:tabLst/>
                      </a:pPr>
                      <a:r>
                        <a:rPr kumimoji="0" lang="ru-RU" sz="2400" b="0" i="0" u="none" strike="noStrike" cap="none" normalizeH="0" baseline="0">
                          <a:ln>
                            <a:noFill/>
                          </a:ln>
                          <a:solidFill>
                            <a:schemeClr val="tx1"/>
                          </a:solidFill>
                          <a:effectLst/>
                          <a:latin typeface="Arial" charset="0"/>
                          <a:cs typeface="Times New Roman" pitchFamily="18" charset="0"/>
                        </a:rPr>
                        <a:t>Указаны имя и открытая видимость ‒ предполагается, что манипуляции с именем будут производиться непосредственно</a:t>
                      </a:r>
                      <a:endParaRPr kumimoji="0" lang="ru-RU" sz="2400" b="0" i="0" u="none" strike="noStrike" cap="none" normalizeH="0" baseline="0">
                        <a:ln>
                          <a:noFill/>
                        </a:ln>
                        <a:solidFill>
                          <a:schemeClr val="tx1"/>
                        </a:solidFill>
                        <a:effectLst/>
                        <a:latin typeface="Arial" charset="0"/>
                      </a:endParaRPr>
                    </a:p>
                  </a:txBody>
                  <a:tcPr anchor="ctr" horzOverflow="overflow">
                    <a:lnL>
                      <a:noFill/>
                    </a:lnL>
                    <a:lnR cap="flat">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9286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200" b="0" i="0" u="none" strike="noStrike" cap="none" normalizeH="0" baseline="0">
                          <a:ln>
                            <a:noFill/>
                          </a:ln>
                          <a:solidFill>
                            <a:srgbClr val="333333"/>
                          </a:solidFill>
                          <a:effectLst/>
                          <a:latin typeface="Arial" charset="0"/>
                          <a:ea typeface="Times New Roman" pitchFamily="18" charset="0"/>
                          <a:cs typeface="Courier New" pitchFamily="49" charset="0"/>
                        </a:rPr>
                        <a:t>-name : String</a:t>
                      </a:r>
                      <a:endParaRPr kumimoji="0" lang="ru-RU" sz="2200" b="0" i="0" u="none" strike="noStrike" cap="none" normalizeH="0" baseline="0">
                        <a:ln>
                          <a:noFill/>
                        </a:ln>
                        <a:solidFill>
                          <a:schemeClr val="tx1"/>
                        </a:solidFill>
                        <a:effectLst/>
                        <a:latin typeface="Arial" charset="0"/>
                        <a:ea typeface="Times New Roman" pitchFamily="18" charset="0"/>
                        <a:cs typeface="Courier New" pitchFamily="49" charset="0"/>
                      </a:endParaRPr>
                    </a:p>
                  </a:txBody>
                  <a:tcPr anchor="ctr" horzOverflow="overflow">
                    <a:lnL cap="flat">
                      <a:noFill/>
                    </a:lnL>
                    <a:lnR>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75000"/>
                        </a:lnSpc>
                        <a:spcBef>
                          <a:spcPct val="0"/>
                        </a:spcBef>
                        <a:spcAft>
                          <a:spcPct val="0"/>
                        </a:spcAft>
                        <a:buClrTx/>
                        <a:buSzTx/>
                        <a:buFontTx/>
                        <a:buNone/>
                        <a:tabLst/>
                      </a:pPr>
                      <a:r>
                        <a:rPr kumimoji="0" lang="ru-RU" sz="2400" b="0" i="0" u="none" strike="noStrike" cap="none" normalizeH="0" baseline="0">
                          <a:ln>
                            <a:noFill/>
                          </a:ln>
                          <a:solidFill>
                            <a:schemeClr val="tx1"/>
                          </a:solidFill>
                          <a:effectLst/>
                          <a:latin typeface="Arial" charset="0"/>
                          <a:cs typeface="Times New Roman" pitchFamily="18" charset="0"/>
                        </a:rPr>
                        <a:t>Указаны имя, тип и закрытая видимость ‒ манипуляции с именем будут производиться с помощью специальных операций</a:t>
                      </a:r>
                      <a:endParaRPr kumimoji="0" lang="ru-RU" sz="2400" b="0" i="0" u="none" strike="noStrike" cap="none" normalizeH="0" baseline="0">
                        <a:ln>
                          <a:noFill/>
                        </a:ln>
                        <a:solidFill>
                          <a:schemeClr val="tx1"/>
                        </a:solidFill>
                        <a:effectLst/>
                        <a:latin typeface="Arial" charset="0"/>
                      </a:endParaRPr>
                    </a:p>
                  </a:txBody>
                  <a:tcPr anchor="ctr" horzOverflow="overflow">
                    <a:lnL>
                      <a:noFill/>
                    </a:lnL>
                    <a:lnR cap="flat">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635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200" b="0" i="0" u="none" strike="noStrike" cap="none" normalizeH="0" baseline="0">
                          <a:ln>
                            <a:noFill/>
                          </a:ln>
                          <a:solidFill>
                            <a:srgbClr val="333333"/>
                          </a:solidFill>
                          <a:effectLst/>
                          <a:latin typeface="Arial" charset="0"/>
                          <a:ea typeface="Times New Roman" pitchFamily="18" charset="0"/>
                          <a:cs typeface="Courier New" pitchFamily="49" charset="0"/>
                        </a:rPr>
                        <a:t>-name[1..3] : String</a:t>
                      </a:r>
                      <a:endParaRPr kumimoji="0" lang="ru-RU" sz="2200" b="0" i="0" u="none" strike="noStrike" cap="none" normalizeH="0" baseline="0">
                        <a:ln>
                          <a:noFill/>
                        </a:ln>
                        <a:solidFill>
                          <a:schemeClr val="tx1"/>
                        </a:solidFill>
                        <a:effectLst/>
                        <a:latin typeface="Arial" charset="0"/>
                        <a:ea typeface="Times New Roman" pitchFamily="18" charset="0"/>
                        <a:cs typeface="Courier New" pitchFamily="49" charset="0"/>
                      </a:endParaRPr>
                    </a:p>
                  </a:txBody>
                  <a:tcPr anchor="ctr" horzOverflow="overflow">
                    <a:lnL cap="flat">
                      <a:noFill/>
                    </a:lnL>
                    <a:lnR>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75000"/>
                        </a:lnSpc>
                        <a:spcBef>
                          <a:spcPct val="0"/>
                        </a:spcBef>
                        <a:spcAft>
                          <a:spcPct val="0"/>
                        </a:spcAft>
                        <a:buClrTx/>
                        <a:buSzTx/>
                        <a:buFontTx/>
                        <a:buNone/>
                        <a:tabLst/>
                      </a:pPr>
                      <a:r>
                        <a:rPr kumimoji="0" lang="ru-RU" sz="2200" b="0" i="0" u="none" strike="noStrike" cap="none" normalizeH="0" baseline="0">
                          <a:ln>
                            <a:noFill/>
                          </a:ln>
                          <a:solidFill>
                            <a:schemeClr val="tx1"/>
                          </a:solidFill>
                          <a:effectLst/>
                          <a:latin typeface="Arial" charset="0"/>
                          <a:cs typeface="Times New Roman" pitchFamily="18" charset="0"/>
                        </a:rPr>
                        <a:t>В дополнение к предыдущему </a:t>
                      </a:r>
                      <a:r>
                        <a:rPr kumimoji="0" lang="ru-RU" sz="2400" b="0" i="0" u="none" strike="noStrike" cap="none" normalizeH="0" baseline="0">
                          <a:ln>
                            <a:noFill/>
                          </a:ln>
                          <a:solidFill>
                            <a:schemeClr val="tx1"/>
                          </a:solidFill>
                          <a:effectLst/>
                          <a:latin typeface="Arial" charset="0"/>
                          <a:cs typeface="Times New Roman" pitchFamily="18" charset="0"/>
                        </a:rPr>
                        <a:t>указана кратность (для хранения трех составляющих; фамилии, имени и отчества)</a:t>
                      </a:r>
                      <a:endParaRPr kumimoji="0" lang="ru-RU" sz="2400" b="0" i="0" u="none" strike="noStrike" cap="none" normalizeH="0" baseline="0">
                        <a:ln>
                          <a:noFill/>
                        </a:ln>
                        <a:solidFill>
                          <a:schemeClr val="tx1"/>
                        </a:solidFill>
                        <a:effectLst/>
                        <a:latin typeface="Arial" charset="0"/>
                      </a:endParaRPr>
                    </a:p>
                  </a:txBody>
                  <a:tcPr anchor="ctr" horzOverflow="overflow">
                    <a:lnL>
                      <a:noFill/>
                    </a:lnL>
                    <a:lnR cap="flat">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429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200" b="0" i="0" u="none" strike="noStrike" cap="none" normalizeH="0" baseline="0">
                          <a:ln>
                            <a:noFill/>
                          </a:ln>
                          <a:solidFill>
                            <a:srgbClr val="333333"/>
                          </a:solidFill>
                          <a:effectLst/>
                          <a:latin typeface="Arial" charset="0"/>
                          <a:ea typeface="Times New Roman" pitchFamily="18" charset="0"/>
                          <a:cs typeface="Courier New" pitchFamily="49" charset="0"/>
                        </a:rPr>
                        <a:t>-name : String="Novikov"</a:t>
                      </a:r>
                      <a:endParaRPr kumimoji="0" lang="ru-RU" sz="2200" b="0" i="0" u="none" strike="noStrike" cap="none" normalizeH="0" baseline="0">
                        <a:ln>
                          <a:noFill/>
                        </a:ln>
                        <a:solidFill>
                          <a:schemeClr val="tx1"/>
                        </a:solidFill>
                        <a:effectLst/>
                        <a:latin typeface="Arial" charset="0"/>
                        <a:ea typeface="Times New Roman" pitchFamily="18" charset="0"/>
                        <a:cs typeface="Courier New" pitchFamily="49" charset="0"/>
                      </a:endParaRPr>
                    </a:p>
                  </a:txBody>
                  <a:tcPr anchor="ctr" horzOverflow="overflow">
                    <a:lnL cap="flat">
                      <a:noFill/>
                    </a:lnL>
                    <a:lnR>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75000"/>
                        </a:lnSpc>
                        <a:spcBef>
                          <a:spcPct val="0"/>
                        </a:spcBef>
                        <a:spcAft>
                          <a:spcPct val="0"/>
                        </a:spcAft>
                        <a:buClrTx/>
                        <a:buSzTx/>
                        <a:buFontTx/>
                        <a:buNone/>
                        <a:tabLst/>
                      </a:pPr>
                      <a:r>
                        <a:rPr kumimoji="0" lang="ru-RU" sz="2400" b="0" i="0" u="none" strike="noStrike" cap="none" normalizeH="0" baseline="0">
                          <a:ln>
                            <a:noFill/>
                          </a:ln>
                          <a:solidFill>
                            <a:schemeClr val="tx1"/>
                          </a:solidFill>
                          <a:effectLst/>
                          <a:latin typeface="Arial" charset="0"/>
                          <a:cs typeface="Times New Roman" pitchFamily="18" charset="0"/>
                        </a:rPr>
                        <a:t>Дополнительно указано начальное значение</a:t>
                      </a:r>
                      <a:endParaRPr kumimoji="0" lang="ru-RU" sz="2400" b="0" i="0" u="none" strike="noStrike" cap="none" normalizeH="0" baseline="0">
                        <a:ln>
                          <a:noFill/>
                        </a:ln>
                        <a:solidFill>
                          <a:schemeClr val="tx1"/>
                        </a:solidFill>
                        <a:effectLst/>
                        <a:latin typeface="Arial" charset="0"/>
                      </a:endParaRPr>
                    </a:p>
                  </a:txBody>
                  <a:tcPr anchor="ctr" horzOverflow="overflow">
                    <a:lnL>
                      <a:noFill/>
                    </a:lnL>
                    <a:lnR cap="flat">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6635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200" b="0" i="0" u="none" strike="noStrike" cap="none" normalizeH="0" baseline="0">
                          <a:ln>
                            <a:noFill/>
                          </a:ln>
                          <a:solidFill>
                            <a:srgbClr val="333333"/>
                          </a:solidFill>
                          <a:effectLst/>
                          <a:latin typeface="Arial" charset="0"/>
                          <a:ea typeface="Times New Roman" pitchFamily="18" charset="0"/>
                          <a:cs typeface="Courier New" pitchFamily="49" charset="0"/>
                        </a:rPr>
                        <a:t>+name : String{readOnly}</a:t>
                      </a:r>
                      <a:endParaRPr kumimoji="0" lang="ru-RU" sz="2200" b="0" i="0" u="none" strike="noStrike" cap="none" normalizeH="0" baseline="0">
                        <a:ln>
                          <a:noFill/>
                        </a:ln>
                        <a:solidFill>
                          <a:schemeClr val="tx1"/>
                        </a:solidFill>
                        <a:effectLst/>
                        <a:latin typeface="Arial" charset="0"/>
                        <a:ea typeface="Times New Roman" pitchFamily="18" charset="0"/>
                        <a:cs typeface="Courier New" pitchFamily="49" charset="0"/>
                      </a:endParaRPr>
                    </a:p>
                  </a:txBody>
                  <a:tcPr anchor="ctr" horzOverflow="overflow">
                    <a:lnL cap="flat">
                      <a:noFill/>
                    </a:lnL>
                    <a:lnR>
                      <a:noFill/>
                    </a:lnR>
                    <a:lnT w="12700" cap="flat" cmpd="sng" algn="ctr">
                      <a:solidFill>
                        <a:srgbClr val="6E889C"/>
                      </a:solidFill>
                      <a:prstDash val="solid"/>
                      <a:round/>
                      <a:headEnd type="none" w="med" len="med"/>
                      <a:tailEnd type="none" w="med" len="med"/>
                    </a:lnT>
                    <a:lnB cap="flat">
                      <a:noFill/>
                    </a:lnB>
                    <a:lnTlToBr>
                      <a:noFill/>
                    </a:lnTlToBr>
                    <a:lnBlToTr>
                      <a:noFill/>
                    </a:lnBlToTr>
                    <a:noFill/>
                  </a:tcPr>
                </a:tc>
                <a:tc>
                  <a:txBody>
                    <a:bodyPr/>
                    <a:lstStyle/>
                    <a:p>
                      <a:pPr marL="0" marR="0" lvl="0" indent="0" algn="l" defTabSz="914400" rtl="0" eaLnBrk="1" fontAlgn="base" latinLnBrk="0" hangingPunct="1">
                        <a:lnSpc>
                          <a:spcPct val="75000"/>
                        </a:lnSpc>
                        <a:spcBef>
                          <a:spcPct val="0"/>
                        </a:spcBef>
                        <a:spcAft>
                          <a:spcPct val="0"/>
                        </a:spcAft>
                        <a:buClrTx/>
                        <a:buSzTx/>
                        <a:buFontTx/>
                        <a:buNone/>
                        <a:tabLst/>
                      </a:pPr>
                      <a:r>
                        <a:rPr kumimoji="0" lang="ru-RU" sz="2400" b="0" i="0" u="none" strike="noStrike" cap="none" normalizeH="0" baseline="0">
                          <a:ln>
                            <a:noFill/>
                          </a:ln>
                          <a:solidFill>
                            <a:schemeClr val="tx1"/>
                          </a:solidFill>
                          <a:effectLst/>
                          <a:latin typeface="Arial" charset="0"/>
                          <a:cs typeface="Times New Roman" pitchFamily="18" charset="0"/>
                        </a:rPr>
                        <a:t>Атрибут объявлен не меняющим своего значения после начального присваивания и открытым</a:t>
                      </a:r>
                      <a:endParaRPr kumimoji="0" lang="ru-RU" sz="2400" b="0" i="0" u="none" strike="noStrike" cap="none" normalizeH="0" baseline="0">
                        <a:ln>
                          <a:noFill/>
                        </a:ln>
                        <a:solidFill>
                          <a:schemeClr val="tx1"/>
                        </a:solidFill>
                        <a:effectLst/>
                        <a:latin typeface="Arial" charset="0"/>
                      </a:endParaRPr>
                    </a:p>
                  </a:txBody>
                  <a:tcPr anchor="ctr" horzOverflow="overflow">
                    <a:lnL>
                      <a:noFill/>
                    </a:lnL>
                    <a:lnR cap="flat">
                      <a:noFill/>
                    </a:lnR>
                    <a:lnT w="12700" cap="flat" cmpd="sng" algn="ctr">
                      <a:solidFill>
                        <a:srgbClr val="6E889C"/>
                      </a:solidFill>
                      <a:prstDash val="solid"/>
                      <a:round/>
                      <a:headEnd type="none" w="med" len="med"/>
                      <a:tailEnd type="none" w="med" len="med"/>
                    </a:lnT>
                    <a:lnB cap="flat">
                      <a:noFill/>
                    </a:lnB>
                    <a:lnTlToBr>
                      <a:noFill/>
                    </a:lnTlToBr>
                    <a:lnBlToTr>
                      <a:noFill/>
                    </a:lnBlToTr>
                    <a:noFill/>
                  </a:tcPr>
                </a:tc>
                <a:extLst>
                  <a:ext uri="{0D108BD9-81ED-4DB2-BD59-A6C34878D82A}">
                    <a16:rowId xmlns:a16="http://schemas.microsoft.com/office/drawing/2014/main" val="10006"/>
                  </a:ext>
                </a:extLst>
              </a:tr>
            </a:tbl>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Заголовок 1"/>
          <p:cNvSpPr>
            <a:spLocks noGrp="1"/>
          </p:cNvSpPr>
          <p:nvPr>
            <p:ph type="title" idx="4294967295"/>
          </p:nvPr>
        </p:nvSpPr>
        <p:spPr>
          <a:xfrm>
            <a:off x="0" y="90488"/>
            <a:ext cx="9144000" cy="812800"/>
          </a:xfrm>
        </p:spPr>
        <p:txBody>
          <a:bodyPr/>
          <a:lstStyle/>
          <a:p>
            <a:r>
              <a:rPr lang="ru-RU" sz="4000" b="1">
                <a:solidFill>
                  <a:schemeClr val="accent1"/>
                </a:solidFill>
              </a:rPr>
              <a:t>Операции и методы</a:t>
            </a:r>
            <a:endParaRPr lang="en-US" sz="4000" b="1">
              <a:solidFill>
                <a:schemeClr val="accent1"/>
              </a:solidFill>
            </a:endParaRPr>
          </a:p>
        </p:txBody>
      </p:sp>
      <p:sp>
        <p:nvSpPr>
          <p:cNvPr id="3" name="Объект 2"/>
          <p:cNvSpPr>
            <a:spLocks noGrp="1"/>
          </p:cNvSpPr>
          <p:nvPr>
            <p:ph idx="4294967295"/>
          </p:nvPr>
        </p:nvSpPr>
        <p:spPr>
          <a:xfrm>
            <a:off x="323850" y="882650"/>
            <a:ext cx="8686800" cy="1106488"/>
          </a:xfrm>
        </p:spPr>
        <p:txBody>
          <a:bodyPr>
            <a:normAutofit/>
          </a:bodyPr>
          <a:lstStyle/>
          <a:p>
            <a:pPr marL="0" indent="361950" algn="just">
              <a:lnSpc>
                <a:spcPct val="90000"/>
              </a:lnSpc>
              <a:buFont typeface="Arial" charset="0"/>
              <a:buNone/>
            </a:pPr>
            <a:r>
              <a:rPr lang="ru-RU" sz="2200" b="1" i="1">
                <a:latin typeface="Arial" charset="0"/>
              </a:rPr>
              <a:t>Операция</a:t>
            </a:r>
            <a:r>
              <a:rPr lang="ru-RU" sz="2200" b="1">
                <a:latin typeface="Arial" charset="0"/>
              </a:rPr>
              <a:t> ‒ это спецификация действия с объектом: изменение значения его атрибутов, вычисление нового значения по информации, хранящейся в объекте и т.д.</a:t>
            </a:r>
          </a:p>
          <a:p>
            <a:pPr marL="0" indent="361950" algn="just">
              <a:lnSpc>
                <a:spcPct val="90000"/>
              </a:lnSpc>
              <a:buFont typeface="Arial" charset="0"/>
              <a:buNone/>
            </a:pPr>
            <a:r>
              <a:rPr lang="ru-RU" sz="2200" b="1" i="1">
                <a:latin typeface="Arial" charset="0"/>
              </a:rPr>
              <a:t>Метод</a:t>
            </a:r>
            <a:r>
              <a:rPr lang="ru-RU" sz="2200" b="1">
                <a:latin typeface="Arial" charset="0"/>
              </a:rPr>
              <a:t> ‒ это реализация операции, т.е. выполняемый алгоритм.</a:t>
            </a:r>
          </a:p>
          <a:p>
            <a:pPr marL="0" indent="361950" algn="just">
              <a:lnSpc>
                <a:spcPct val="90000"/>
              </a:lnSpc>
              <a:buFont typeface="Arial" charset="0"/>
              <a:buNone/>
            </a:pPr>
            <a:endParaRPr lang="ru-RU" sz="2200" b="1">
              <a:latin typeface="Arial" charset="0"/>
            </a:endParaRP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152FB9DF-3D15-46AD-983F-CD6C47771925}" type="slidenum">
              <a:rPr lang="ru-RU" sz="1600" b="0">
                <a:solidFill>
                  <a:schemeClr val="tx1">
                    <a:tint val="75000"/>
                  </a:schemeClr>
                </a:solidFill>
                <a:latin typeface="+mn-lt"/>
              </a:rPr>
              <a:pPr algn="r" fontAlgn="auto">
                <a:spcBef>
                  <a:spcPts val="0"/>
                </a:spcBef>
                <a:spcAft>
                  <a:spcPts val="0"/>
                </a:spcAft>
                <a:defRPr/>
              </a:pPr>
              <a:t>39</a:t>
            </a:fld>
            <a:endParaRPr lang="ru-RU" sz="1600" b="0" dirty="0">
              <a:solidFill>
                <a:schemeClr val="tx1">
                  <a:tint val="75000"/>
                </a:schemeClr>
              </a:solidFill>
              <a:latin typeface="+mn-lt"/>
            </a:endParaRPr>
          </a:p>
        </p:txBody>
      </p:sp>
      <p:sp>
        <p:nvSpPr>
          <p:cNvPr id="2" name="Объект 2"/>
          <p:cNvSpPr>
            <a:spLocks/>
          </p:cNvSpPr>
          <p:nvPr/>
        </p:nvSpPr>
        <p:spPr bwMode="auto">
          <a:xfrm>
            <a:off x="323850" y="3546475"/>
            <a:ext cx="8686800" cy="208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indent="361950" algn="just">
              <a:lnSpc>
                <a:spcPct val="90000"/>
              </a:lnSpc>
              <a:spcBef>
                <a:spcPct val="20000"/>
              </a:spcBef>
              <a:buFont typeface="Arial" charset="0"/>
              <a:buNone/>
            </a:pPr>
            <a:r>
              <a:rPr lang="ru-RU" sz="2200">
                <a:solidFill>
                  <a:schemeClr val="accent1"/>
                </a:solidFill>
              </a:rPr>
              <a:t>Видимость </a:t>
            </a:r>
            <a:r>
              <a:rPr lang="ru-RU" sz="2200" b="0"/>
              <a:t>обозначается знаками </a:t>
            </a:r>
            <a:r>
              <a:rPr lang="ru-RU" sz="2200"/>
              <a:t>+, –, #, ~. </a:t>
            </a:r>
          </a:p>
          <a:p>
            <a:pPr indent="361950" algn="just">
              <a:lnSpc>
                <a:spcPct val="90000"/>
              </a:lnSpc>
              <a:spcBef>
                <a:spcPct val="20000"/>
              </a:spcBef>
              <a:buFont typeface="Arial" charset="0"/>
              <a:buNone/>
            </a:pPr>
            <a:r>
              <a:rPr lang="ru-RU" sz="2200" b="0"/>
              <a:t>Здесь слово </a:t>
            </a:r>
            <a:r>
              <a:rPr lang="ru-RU" sz="2200">
                <a:solidFill>
                  <a:schemeClr val="accent1"/>
                </a:solidFill>
              </a:rPr>
              <a:t>параметры</a:t>
            </a:r>
            <a:r>
              <a:rPr lang="ru-RU" sz="2200" b="0"/>
              <a:t> обозначает последовательность описаний параметров операции, каждое из которых имеет следующий формат:</a:t>
            </a:r>
          </a:p>
          <a:p>
            <a:pPr indent="361950" algn="just">
              <a:lnSpc>
                <a:spcPct val="90000"/>
              </a:lnSpc>
              <a:spcBef>
                <a:spcPct val="20000"/>
              </a:spcBef>
              <a:buFont typeface="Arial" charset="0"/>
              <a:buNone/>
            </a:pPr>
            <a:r>
              <a:rPr lang="ru-RU" sz="2200" b="0"/>
              <a:t> </a:t>
            </a:r>
          </a:p>
          <a:p>
            <a:pPr indent="361950" algn="ctr">
              <a:spcBef>
                <a:spcPct val="20000"/>
              </a:spcBef>
              <a:buFont typeface="Arial" charset="0"/>
              <a:buNone/>
            </a:pPr>
            <a:r>
              <a:rPr lang="ru-RU" sz="2200">
                <a:solidFill>
                  <a:schemeClr val="accent1"/>
                </a:solidFill>
              </a:rPr>
              <a:t>направление ПАРАМЕТР : тип = значение</a:t>
            </a:r>
            <a:r>
              <a:rPr lang="ru-RU" sz="2200" b="0">
                <a:solidFill>
                  <a:schemeClr val="accent1"/>
                </a:solidFill>
              </a:rPr>
              <a:t> </a:t>
            </a:r>
          </a:p>
        </p:txBody>
      </p:sp>
      <p:sp>
        <p:nvSpPr>
          <p:cNvPr id="5" name="Объект 2"/>
          <p:cNvSpPr>
            <a:spLocks/>
          </p:cNvSpPr>
          <p:nvPr/>
        </p:nvSpPr>
        <p:spPr bwMode="auto">
          <a:xfrm>
            <a:off x="323850" y="2681288"/>
            <a:ext cx="8686800"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lnSpc>
                <a:spcPct val="90000"/>
              </a:lnSpc>
              <a:spcBef>
                <a:spcPct val="20000"/>
              </a:spcBef>
              <a:buFont typeface="Arial" charset="0"/>
              <a:buNone/>
            </a:pPr>
            <a:r>
              <a:rPr lang="ru-RU" sz="2400">
                <a:solidFill>
                  <a:schemeClr val="accent1"/>
                </a:solidFill>
              </a:rPr>
              <a:t>видимость ИМЯ (параметры) : тип {свойства}</a:t>
            </a:r>
          </a:p>
          <a:p>
            <a:pPr algn="ctr">
              <a:lnSpc>
                <a:spcPct val="90000"/>
              </a:lnSpc>
              <a:spcBef>
                <a:spcPct val="20000"/>
              </a:spcBef>
              <a:buFont typeface="Arial" charset="0"/>
              <a:buNone/>
            </a:pPr>
            <a:endParaRPr lang="ru-RU" sz="2400">
              <a:solidFill>
                <a:schemeClr val="accent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E970D39D-CA74-4AF4-969E-6D931C354E0E}" type="slidenum">
              <a:rPr lang="ru-RU" sz="1600" b="0">
                <a:solidFill>
                  <a:schemeClr val="tx1">
                    <a:tint val="75000"/>
                  </a:schemeClr>
                </a:solidFill>
                <a:latin typeface="+mn-lt"/>
              </a:rPr>
              <a:pPr algn="r" fontAlgn="auto">
                <a:spcBef>
                  <a:spcPts val="0"/>
                </a:spcBef>
                <a:spcAft>
                  <a:spcPts val="0"/>
                </a:spcAft>
                <a:defRPr/>
              </a:pPr>
              <a:t>4</a:t>
            </a:fld>
            <a:endParaRPr lang="ru-RU" sz="1600" b="0" dirty="0">
              <a:solidFill>
                <a:schemeClr val="tx1">
                  <a:tint val="75000"/>
                </a:schemeClr>
              </a:solidFill>
              <a:latin typeface="+mn-lt"/>
            </a:endParaRPr>
          </a:p>
        </p:txBody>
      </p:sp>
      <p:pic>
        <p:nvPicPr>
          <p:cNvPr id="65541"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890838"/>
            <a:ext cx="9144000" cy="2527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5542" name="Rectangle 6"/>
          <p:cNvSpPr>
            <a:spLocks noChangeArrowheads="1"/>
          </p:cNvSpPr>
          <p:nvPr/>
        </p:nvSpPr>
        <p:spPr bwMode="auto">
          <a:xfrm>
            <a:off x="1268413" y="5922963"/>
            <a:ext cx="6932612" cy="366712"/>
          </a:xfrm>
          <a:prstGeom prst="rect">
            <a:avLst/>
          </a:prstGeom>
          <a:solidFill>
            <a:srgbClr val="FAF4D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r>
              <a:rPr lang="ru-RU" b="0"/>
              <a:t>Рис. 1 – Синтаксическая диаграмма для понятия «программа» </a:t>
            </a:r>
          </a:p>
        </p:txBody>
      </p:sp>
      <p:sp>
        <p:nvSpPr>
          <p:cNvPr id="65543" name="Text Box 7"/>
          <p:cNvSpPr txBox="1">
            <a:spLocks noChangeArrowheads="1"/>
          </p:cNvSpPr>
          <p:nvPr/>
        </p:nvSpPr>
        <p:spPr bwMode="auto">
          <a:xfrm>
            <a:off x="519113" y="469900"/>
            <a:ext cx="8374062"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ru-RU" i="1"/>
              <a:t>Дескриптор</a:t>
            </a:r>
            <a:r>
              <a:rPr lang="ru-RU" b="0"/>
              <a:t> </a:t>
            </a:r>
            <a:r>
              <a:rPr lang="ru-RU"/>
              <a:t>(descriptor) ‒ это описание общих свойств множества объектов, включая их структуру, отношения, поведение, ограничения, назначение и т. д.</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D283D51A-D531-44C0-9993-98FFF74FE843}" type="slidenum">
              <a:rPr lang="ru-RU" sz="1600" b="0">
                <a:solidFill>
                  <a:schemeClr val="tx1">
                    <a:tint val="75000"/>
                  </a:schemeClr>
                </a:solidFill>
                <a:latin typeface="+mn-lt"/>
              </a:rPr>
              <a:pPr algn="r" fontAlgn="auto">
                <a:spcBef>
                  <a:spcPts val="0"/>
                </a:spcBef>
                <a:spcAft>
                  <a:spcPts val="0"/>
                </a:spcAft>
                <a:defRPr/>
              </a:pPr>
              <a:t>40</a:t>
            </a:fld>
            <a:endParaRPr lang="ru-RU" sz="1600" b="0" dirty="0">
              <a:solidFill>
                <a:schemeClr val="tx1">
                  <a:tint val="75000"/>
                </a:schemeClr>
              </a:solidFill>
              <a:latin typeface="+mn-lt"/>
            </a:endParaRPr>
          </a:p>
        </p:txBody>
      </p:sp>
      <p:sp>
        <p:nvSpPr>
          <p:cNvPr id="105475" name="Rectangle 3"/>
          <p:cNvSpPr>
            <a:spLocks noChangeArrowheads="1"/>
          </p:cNvSpPr>
          <p:nvPr/>
        </p:nvSpPr>
        <p:spPr bwMode="auto">
          <a:xfrm>
            <a:off x="539750" y="331788"/>
            <a:ext cx="4711700" cy="396875"/>
          </a:xfrm>
          <a:prstGeom prst="rect">
            <a:avLst/>
          </a:prstGeom>
          <a:solidFill>
            <a:srgbClr val="FAF4D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just"/>
            <a:r>
              <a:rPr lang="ru-RU" sz="2000" b="0">
                <a:latin typeface="Times New Roman" pitchFamily="18" charset="0"/>
                <a:cs typeface="Times New Roman" pitchFamily="18" charset="0"/>
              </a:rPr>
              <a:t>Табл. </a:t>
            </a:r>
            <a:r>
              <a:rPr lang="ru-RU" sz="2000">
                <a:latin typeface="Times New Roman" pitchFamily="18" charset="0"/>
                <a:cs typeface="Times New Roman" pitchFamily="18" charset="0"/>
              </a:rPr>
              <a:t>Примеры описаний </a:t>
            </a:r>
            <a:r>
              <a:rPr lang="ru-RU" sz="2000">
                <a:latin typeface="Times New Roman" pitchFamily="18" charset="0"/>
              </a:rPr>
              <a:t>операций</a:t>
            </a:r>
            <a:endParaRPr lang="ru-RU" sz="2000" b="0">
              <a:latin typeface="Times New Roman" pitchFamily="18" charset="0"/>
            </a:endParaRPr>
          </a:p>
        </p:txBody>
      </p:sp>
      <p:graphicFrame>
        <p:nvGraphicFramePr>
          <p:cNvPr id="105512" name="Group 40"/>
          <p:cNvGraphicFramePr>
            <a:graphicFrameLocks noGrp="1"/>
          </p:cNvGraphicFramePr>
          <p:nvPr/>
        </p:nvGraphicFramePr>
        <p:xfrm>
          <a:off x="539750" y="738188"/>
          <a:ext cx="8280400" cy="5613400"/>
        </p:xfrm>
        <a:graphic>
          <a:graphicData uri="http://schemas.openxmlformats.org/drawingml/2006/table">
            <a:tbl>
              <a:tblPr/>
              <a:tblGrid>
                <a:gridCol w="3311525">
                  <a:extLst>
                    <a:ext uri="{9D8B030D-6E8A-4147-A177-3AD203B41FA5}">
                      <a16:colId xmlns:a16="http://schemas.microsoft.com/office/drawing/2014/main" val="20000"/>
                    </a:ext>
                  </a:extLst>
                </a:gridCol>
                <a:gridCol w="4968875">
                  <a:extLst>
                    <a:ext uri="{9D8B030D-6E8A-4147-A177-3AD203B41FA5}">
                      <a16:colId xmlns:a16="http://schemas.microsoft.com/office/drawing/2014/main" val="20001"/>
                    </a:ext>
                  </a:extLst>
                </a:gridCol>
              </a:tblGrid>
              <a:tr h="5048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200" b="0" i="0" u="none" strike="noStrike" cap="none" normalizeH="0" baseline="0">
                          <a:ln>
                            <a:noFill/>
                          </a:ln>
                          <a:solidFill>
                            <a:schemeClr val="tx1"/>
                          </a:solidFill>
                          <a:effectLst/>
                          <a:latin typeface="Times New Roman" pitchFamily="18" charset="0"/>
                          <a:cs typeface="Times New Roman" pitchFamily="18" charset="0"/>
                        </a:rPr>
                        <a:t>Пример</a:t>
                      </a:r>
                      <a:endParaRPr kumimoji="0" lang="ru-RU" sz="1800" b="0" i="0" u="none" strike="noStrike" cap="none" normalizeH="0" baseline="0">
                        <a:ln>
                          <a:noFill/>
                        </a:ln>
                        <a:solidFill>
                          <a:schemeClr val="tx1"/>
                        </a:solidFill>
                        <a:effectLst/>
                        <a:latin typeface="Calibri" pitchFamily="34" charset="0"/>
                      </a:endParaRPr>
                    </a:p>
                  </a:txBody>
                  <a:tcPr anchor="ctr" horzOverflow="overflow">
                    <a:lnL cap="flat">
                      <a:noFill/>
                    </a:lnL>
                    <a:lnR>
                      <a:noFill/>
                    </a:lnR>
                    <a:lnT cap="flat">
                      <a:noFill/>
                    </a:lnT>
                    <a:lnB w="12700" cap="flat" cmpd="sng" algn="ctr">
                      <a:solidFill>
                        <a:srgbClr val="6E889C"/>
                      </a:solidFill>
                      <a:prstDash val="solid"/>
                      <a:round/>
                      <a:headEnd type="none" w="med" len="med"/>
                      <a:tailEnd type="none" w="med" len="med"/>
                    </a:lnB>
                    <a:lnTlToBr>
                      <a:noFill/>
                    </a:lnTlToBr>
                    <a:lnBlToTr>
                      <a:noFill/>
                    </a:lnBlToTr>
                    <a:solidFill>
                      <a:srgbClr val="6E889C"/>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200" b="0" i="0" u="none" strike="noStrike" cap="none" normalizeH="0" baseline="0">
                          <a:ln>
                            <a:noFill/>
                          </a:ln>
                          <a:solidFill>
                            <a:schemeClr val="tx1"/>
                          </a:solidFill>
                          <a:effectLst/>
                          <a:latin typeface="Times New Roman" pitchFamily="18" charset="0"/>
                          <a:cs typeface="Times New Roman" pitchFamily="18" charset="0"/>
                        </a:rPr>
                        <a:t>Пояснение</a:t>
                      </a:r>
                      <a:endParaRPr kumimoji="0" lang="ru-RU" sz="1800" b="0" i="0" u="none" strike="noStrike" cap="none" normalizeH="0" baseline="0">
                        <a:ln>
                          <a:noFill/>
                        </a:ln>
                        <a:solidFill>
                          <a:schemeClr val="tx1"/>
                        </a:solidFill>
                        <a:effectLst/>
                        <a:latin typeface="Calibri" pitchFamily="34" charset="0"/>
                      </a:endParaRPr>
                    </a:p>
                  </a:txBody>
                  <a:tcPr anchor="ctr" horzOverflow="overflow">
                    <a:lnL>
                      <a:noFill/>
                    </a:lnL>
                    <a:lnR cap="flat">
                      <a:noFill/>
                    </a:lnR>
                    <a:lnT cap="flat">
                      <a:noFill/>
                    </a:lnT>
                    <a:lnB w="12700" cap="flat" cmpd="sng" algn="ctr">
                      <a:solidFill>
                        <a:srgbClr val="6E889C"/>
                      </a:solidFill>
                      <a:prstDash val="solid"/>
                      <a:round/>
                      <a:headEnd type="none" w="med" len="med"/>
                      <a:tailEnd type="none" w="med" len="med"/>
                    </a:lnB>
                    <a:lnTlToBr>
                      <a:noFill/>
                    </a:lnTlToBr>
                    <a:lnBlToTr>
                      <a:noFill/>
                    </a:lnBlToTr>
                    <a:solidFill>
                      <a:srgbClr val="6E889C"/>
                    </a:solidFill>
                  </a:tcPr>
                </a:tc>
                <a:extLst>
                  <a:ext uri="{0D108BD9-81ED-4DB2-BD59-A6C34878D82A}">
                    <a16:rowId xmlns:a16="http://schemas.microsoft.com/office/drawing/2014/main" val="10000"/>
                  </a:ext>
                </a:extLst>
              </a:tr>
              <a:tr h="6635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a:ln>
                            <a:noFill/>
                          </a:ln>
                          <a:solidFill>
                            <a:schemeClr val="tx1"/>
                          </a:solidFill>
                          <a:effectLst/>
                          <a:latin typeface="Arial" charset="0"/>
                        </a:rPr>
                        <a:t>move()</a:t>
                      </a:r>
                    </a:p>
                  </a:txBody>
                  <a:tcPr anchor="ctr" horzOverflow="overflow">
                    <a:lnL cap="flat">
                      <a:noFill/>
                    </a:lnL>
                    <a:lnR>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a:ln>
                            <a:noFill/>
                          </a:ln>
                          <a:solidFill>
                            <a:schemeClr val="tx1"/>
                          </a:solidFill>
                          <a:effectLst/>
                          <a:latin typeface="Arial" charset="0"/>
                          <a:cs typeface="Times New Roman" pitchFamily="18" charset="0"/>
                        </a:rPr>
                        <a:t>Минимальное возможное описание ‒ указано только имя операции</a:t>
                      </a:r>
                      <a:endParaRPr kumimoji="0" lang="ru-RU" sz="2400" b="0" i="0" u="none" strike="noStrike" cap="none" normalizeH="0" baseline="0">
                        <a:ln>
                          <a:noFill/>
                        </a:ln>
                        <a:solidFill>
                          <a:schemeClr val="tx1"/>
                        </a:solidFill>
                        <a:effectLst/>
                        <a:latin typeface="Arial" charset="0"/>
                      </a:endParaRPr>
                    </a:p>
                  </a:txBody>
                  <a:tcPr anchor="ctr" horzOverflow="overflow">
                    <a:lnL>
                      <a:noFill/>
                    </a:lnL>
                    <a:lnR cap="flat">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271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rPr>
                        <a:t>+move(in from, in to)</a:t>
                      </a:r>
                      <a:endParaRPr kumimoji="0" lang="ru-RU" sz="2000" b="0" i="0" u="none" strike="noStrike" cap="none" normalizeH="0" baseline="0">
                        <a:ln>
                          <a:noFill/>
                        </a:ln>
                        <a:solidFill>
                          <a:schemeClr val="tx1"/>
                        </a:solidFill>
                        <a:effectLst/>
                        <a:latin typeface="Arial" charset="0"/>
                      </a:endParaRPr>
                    </a:p>
                  </a:txBody>
                  <a:tcPr anchor="ctr" horzOverflow="overflow">
                    <a:lnL cap="flat">
                      <a:noFill/>
                    </a:lnL>
                    <a:lnR>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a:ln>
                            <a:noFill/>
                          </a:ln>
                          <a:solidFill>
                            <a:schemeClr val="tx1"/>
                          </a:solidFill>
                          <a:effectLst/>
                          <a:latin typeface="Arial" charset="0"/>
                        </a:rPr>
                        <a:t>Указаны видимость операции, направления передачи и имена параметров </a:t>
                      </a:r>
                    </a:p>
                  </a:txBody>
                  <a:tcPr anchor="ctr" horzOverflow="overflow">
                    <a:lnL>
                      <a:noFill/>
                    </a:lnL>
                    <a:lnR cap="flat">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9286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a:ln>
                            <a:noFill/>
                          </a:ln>
                          <a:solidFill>
                            <a:srgbClr val="333333"/>
                          </a:solidFill>
                          <a:effectLst/>
                          <a:latin typeface="Arial" charset="0"/>
                          <a:cs typeface="Courier New" pitchFamily="49" charset="0"/>
                        </a:rPr>
                        <a:t>+</a:t>
                      </a:r>
                      <a:r>
                        <a:rPr kumimoji="0" lang="en-US" sz="2000" b="0" i="0" u="none" strike="noStrike" cap="none" normalizeH="0" baseline="0">
                          <a:ln>
                            <a:noFill/>
                          </a:ln>
                          <a:solidFill>
                            <a:schemeClr val="tx1"/>
                          </a:solidFill>
                          <a:effectLst/>
                          <a:latin typeface="Arial" charset="0"/>
                        </a:rPr>
                        <a:t>move(in from:Department,</a:t>
                      </a:r>
                      <a:br>
                        <a:rPr kumimoji="0" lang="en-US" sz="2000" b="0" i="0" u="none" strike="noStrike" cap="none" normalizeH="0" baseline="0">
                          <a:ln>
                            <a:noFill/>
                          </a:ln>
                          <a:solidFill>
                            <a:schemeClr val="tx1"/>
                          </a:solidFill>
                          <a:effectLst/>
                          <a:latin typeface="Arial" charset="0"/>
                        </a:rPr>
                      </a:br>
                      <a:r>
                        <a:rPr kumimoji="0" lang="ru-RU" sz="2000" b="0" i="0" u="none" strike="noStrike" cap="none" normalizeH="0" baseline="0">
                          <a:ln>
                            <a:noFill/>
                          </a:ln>
                          <a:solidFill>
                            <a:schemeClr val="tx1"/>
                          </a:solidFill>
                          <a:effectLst/>
                          <a:latin typeface="Arial" charset="0"/>
                        </a:rPr>
                        <a:t>   </a:t>
                      </a:r>
                      <a:r>
                        <a:rPr kumimoji="0" lang="en-US" sz="2000" b="0" i="0" u="none" strike="noStrike" cap="none" normalizeH="0" baseline="0">
                          <a:ln>
                            <a:noFill/>
                          </a:ln>
                          <a:solidFill>
                            <a:schemeClr val="tx1"/>
                          </a:solidFill>
                          <a:effectLst/>
                          <a:latin typeface="Arial" charset="0"/>
                        </a:rPr>
                        <a:t> in to:Department)</a:t>
                      </a:r>
                      <a:endParaRPr kumimoji="0" lang="ru-RU" sz="2000" b="0" i="0" u="none" strike="noStrike" cap="none" normalizeH="0" baseline="0">
                        <a:ln>
                          <a:noFill/>
                        </a:ln>
                        <a:solidFill>
                          <a:schemeClr val="tx1"/>
                        </a:solidFill>
                        <a:effectLst/>
                        <a:latin typeface="Arial" charset="0"/>
                      </a:endParaRPr>
                    </a:p>
                  </a:txBody>
                  <a:tcPr anchor="ctr" horzOverflow="overflow">
                    <a:lnL cap="flat">
                      <a:noFill/>
                    </a:lnL>
                    <a:lnR>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a:ln>
                            <a:noFill/>
                          </a:ln>
                          <a:solidFill>
                            <a:schemeClr val="tx1"/>
                          </a:solidFill>
                          <a:effectLst/>
                          <a:latin typeface="Arial" charset="0"/>
                        </a:rPr>
                        <a:t>Подробное описание сигнатуры: указаны видимость операции, направления передачи, имена и типы параметров </a:t>
                      </a:r>
                    </a:p>
                  </a:txBody>
                  <a:tcPr anchor="ctr" horzOverflow="overflow">
                    <a:lnL>
                      <a:noFill/>
                    </a:lnL>
                    <a:lnR cap="flat">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635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a:ln>
                            <a:noFill/>
                          </a:ln>
                          <a:solidFill>
                            <a:schemeClr val="tx1"/>
                          </a:solidFill>
                          <a:effectLst/>
                          <a:latin typeface="Arial" charset="0"/>
                        </a:rPr>
                        <a:t>+getName():String{isQuery</a:t>
                      </a:r>
                      <a:r>
                        <a:rPr kumimoji="0" lang="en-US" sz="2000" b="0" i="0" u="none" strike="noStrike" cap="none" normalizeH="0" baseline="0">
                          <a:ln>
                            <a:noFill/>
                          </a:ln>
                          <a:solidFill>
                            <a:schemeClr val="tx1"/>
                          </a:solidFill>
                          <a:effectLst/>
                          <a:latin typeface="Arial" charset="0"/>
                        </a:rPr>
                        <a:t>}</a:t>
                      </a:r>
                      <a:endParaRPr kumimoji="0" lang="ru-RU" sz="2000" b="0" i="0" u="none" strike="noStrike" cap="none" normalizeH="0" baseline="0">
                        <a:ln>
                          <a:noFill/>
                        </a:ln>
                        <a:solidFill>
                          <a:schemeClr val="tx1"/>
                        </a:solidFill>
                        <a:effectLst/>
                        <a:latin typeface="Arial" charset="0"/>
                      </a:endParaRPr>
                    </a:p>
                  </a:txBody>
                  <a:tcPr anchor="ctr" horzOverflow="overflow">
                    <a:lnL cap="flat">
                      <a:noFill/>
                    </a:lnL>
                    <a:lnR>
                      <a:noFill/>
                    </a:lnR>
                    <a:lnT w="12700" cap="flat" cmpd="sng" algn="ctr">
                      <a:solidFill>
                        <a:srgbClr val="6E889C"/>
                      </a:solidFill>
                      <a:prstDash val="solid"/>
                      <a:round/>
                      <a:headEnd type="none" w="med" len="med"/>
                      <a:tailEnd type="none" w="med" len="med"/>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a:ln>
                            <a:noFill/>
                          </a:ln>
                          <a:solidFill>
                            <a:schemeClr val="tx1"/>
                          </a:solidFill>
                          <a:effectLst/>
                          <a:latin typeface="Arial" charset="0"/>
                        </a:rPr>
                        <a:t>Функция, возвращающая значение атрибута и не имеющая побочных эффектов </a:t>
                      </a:r>
                    </a:p>
                  </a:txBody>
                  <a:tcPr anchor="ctr" horzOverflow="overflow">
                    <a:lnL>
                      <a:noFill/>
                    </a:lnL>
                    <a:lnR cap="flat">
                      <a:noFill/>
                    </a:lnR>
                    <a:lnT w="12700" cap="flat" cmpd="sng" algn="ctr">
                      <a:solidFill>
                        <a:srgbClr val="6E889C"/>
                      </a:solidFill>
                      <a:prstDash val="solid"/>
                      <a:round/>
                      <a:headEnd type="none" w="med" len="med"/>
                      <a:tailEnd type="none" w="med" len="med"/>
                    </a:lnT>
                    <a:lnB cap="flat">
                      <a:noFill/>
                    </a:lnB>
                    <a:lnTlToBr>
                      <a:noFill/>
                    </a:lnTlToBr>
                    <a:lnBlToTr>
                      <a:noFill/>
                    </a:lnBlToTr>
                    <a:no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Заголовок 1"/>
          <p:cNvSpPr>
            <a:spLocks noGrp="1"/>
          </p:cNvSpPr>
          <p:nvPr>
            <p:ph type="title" idx="4294967295"/>
          </p:nvPr>
        </p:nvSpPr>
        <p:spPr>
          <a:xfrm>
            <a:off x="0" y="90488"/>
            <a:ext cx="9144000" cy="812800"/>
          </a:xfrm>
        </p:spPr>
        <p:txBody>
          <a:bodyPr/>
          <a:lstStyle/>
          <a:p>
            <a:r>
              <a:rPr lang="ru-RU" sz="4000" b="1">
                <a:solidFill>
                  <a:schemeClr val="accent1"/>
                </a:solidFill>
              </a:rPr>
              <a:t>Интерфейсы и типы данных</a:t>
            </a:r>
            <a:endParaRPr lang="en-US" b="1"/>
          </a:p>
        </p:txBody>
      </p:sp>
      <p:sp>
        <p:nvSpPr>
          <p:cNvPr id="3" name="Объект 2"/>
          <p:cNvSpPr>
            <a:spLocks noGrp="1"/>
          </p:cNvSpPr>
          <p:nvPr>
            <p:ph idx="4294967295"/>
          </p:nvPr>
        </p:nvSpPr>
        <p:spPr>
          <a:xfrm>
            <a:off x="323850" y="1000125"/>
            <a:ext cx="8686800" cy="2259013"/>
          </a:xfrm>
        </p:spPr>
        <p:txBody>
          <a:bodyPr>
            <a:normAutofit/>
          </a:bodyPr>
          <a:lstStyle/>
          <a:p>
            <a:pPr marL="0" indent="361950" algn="just">
              <a:lnSpc>
                <a:spcPct val="90000"/>
              </a:lnSpc>
              <a:buFont typeface="Arial" charset="0"/>
              <a:buNone/>
            </a:pPr>
            <a:r>
              <a:rPr lang="ru-RU" sz="2200" b="1" i="1">
                <a:latin typeface="Arial" charset="0"/>
              </a:rPr>
              <a:t>Интерфейс</a:t>
            </a:r>
            <a:r>
              <a:rPr lang="ru-RU" sz="2200" b="1">
                <a:latin typeface="Arial" charset="0"/>
              </a:rPr>
              <a:t> ‒ это именованный набор составляющих, описывающий контракт между поставщиками и потребителями услуг.</a:t>
            </a:r>
            <a:r>
              <a:rPr lang="ru-RU" sz="2200">
                <a:latin typeface="Arial" charset="0"/>
              </a:rPr>
              <a:t> </a:t>
            </a:r>
          </a:p>
          <a:p>
            <a:pPr marL="0" indent="361950" algn="just">
              <a:lnSpc>
                <a:spcPct val="90000"/>
              </a:lnSpc>
              <a:buFont typeface="Arial" charset="0"/>
              <a:buNone/>
            </a:pPr>
            <a:r>
              <a:rPr lang="ru-RU" sz="2200" b="1" i="1">
                <a:latin typeface="Arial" charset="0"/>
              </a:rPr>
              <a:t>Тип данных</a:t>
            </a:r>
            <a:r>
              <a:rPr lang="ru-RU" sz="2200" b="1">
                <a:latin typeface="Arial" charset="0"/>
              </a:rPr>
              <a:t> ‒ это совокупность двух вещей: множества значений (может быть очень большого или даже потенциально бесконечного) и конечного множества операций, применимых к данным значениям.</a:t>
            </a:r>
            <a:r>
              <a:rPr lang="ru-RU" sz="2200">
                <a:latin typeface="Arial" charset="0"/>
              </a:rPr>
              <a:t> </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CFB9B309-0090-4544-A96B-43F61E08E0A8}" type="slidenum">
              <a:rPr lang="ru-RU" sz="1600" b="0">
                <a:solidFill>
                  <a:schemeClr val="tx1">
                    <a:tint val="75000"/>
                  </a:schemeClr>
                </a:solidFill>
                <a:latin typeface="+mn-lt"/>
              </a:rPr>
              <a:pPr algn="r" fontAlgn="auto">
                <a:spcBef>
                  <a:spcPts val="0"/>
                </a:spcBef>
                <a:spcAft>
                  <a:spcPts val="0"/>
                </a:spcAft>
                <a:defRPr/>
              </a:pPr>
              <a:t>41</a:t>
            </a:fld>
            <a:endParaRPr lang="ru-RU" sz="1600" b="0" dirty="0">
              <a:solidFill>
                <a:schemeClr val="tx1">
                  <a:tint val="75000"/>
                </a:schemeClr>
              </a:solidFill>
              <a:latin typeface="+mn-lt"/>
            </a:endParaRPr>
          </a:p>
        </p:txBody>
      </p:sp>
      <p:sp>
        <p:nvSpPr>
          <p:cNvPr id="2" name="Объект 2"/>
          <p:cNvSpPr>
            <a:spLocks/>
          </p:cNvSpPr>
          <p:nvPr/>
        </p:nvSpPr>
        <p:spPr bwMode="auto">
          <a:xfrm>
            <a:off x="323850" y="3402013"/>
            <a:ext cx="8686800" cy="208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indent="361950" algn="just">
              <a:lnSpc>
                <a:spcPct val="90000"/>
              </a:lnSpc>
              <a:spcBef>
                <a:spcPct val="20000"/>
              </a:spcBef>
              <a:buFont typeface="Arial" charset="0"/>
              <a:buNone/>
            </a:pPr>
            <a:r>
              <a:rPr lang="ru-RU" sz="2200" b="0"/>
              <a:t>В модели UML можно использовать три вида типов данных.</a:t>
            </a:r>
          </a:p>
          <a:p>
            <a:pPr indent="361950" algn="just">
              <a:spcBef>
                <a:spcPct val="20000"/>
              </a:spcBef>
              <a:buFont typeface="Arial" charset="0"/>
              <a:buChar char="•"/>
            </a:pPr>
            <a:r>
              <a:rPr lang="ru-RU" sz="2200">
                <a:solidFill>
                  <a:schemeClr val="accent1"/>
                </a:solidFill>
              </a:rPr>
              <a:t>Примитивные типы</a:t>
            </a:r>
            <a:r>
              <a:rPr lang="ru-RU" sz="2200" b="0"/>
              <a:t> PrimitiveType, которые считаются предопределенными в UML: целочисленный тип Integer, булевский тип </a:t>
            </a:r>
            <a:r>
              <a:rPr lang="ru-RU" sz="2200"/>
              <a:t>Boolean</a:t>
            </a:r>
            <a:r>
              <a:rPr lang="ru-RU" sz="2200" b="0"/>
              <a:t>, строковый тип </a:t>
            </a:r>
            <a:r>
              <a:rPr lang="ru-RU" sz="2200"/>
              <a:t>String</a:t>
            </a:r>
            <a:r>
              <a:rPr lang="ru-RU" sz="2200" b="0"/>
              <a:t>. Существует еще один дополнительный тип, который описывает множество натуральных чисел </a:t>
            </a:r>
            <a:r>
              <a:rPr lang="ru-RU" sz="2200"/>
              <a:t>UnlimitedNatural</a:t>
            </a:r>
            <a:r>
              <a:rPr lang="ru-RU" sz="2200" b="0"/>
              <a:t>. Используется этот тип в основном для указания кратности той или иной сущности.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80019786-818B-4A7B-AF5E-197073EA4BC6}" type="slidenum">
              <a:rPr lang="ru-RU" sz="1600" b="0">
                <a:solidFill>
                  <a:schemeClr val="tx1">
                    <a:tint val="75000"/>
                  </a:schemeClr>
                </a:solidFill>
                <a:latin typeface="+mn-lt"/>
              </a:rPr>
              <a:pPr algn="r" fontAlgn="auto">
                <a:spcBef>
                  <a:spcPts val="0"/>
                </a:spcBef>
                <a:spcAft>
                  <a:spcPts val="0"/>
                </a:spcAft>
                <a:defRPr/>
              </a:pPr>
              <a:t>42</a:t>
            </a:fld>
            <a:endParaRPr lang="ru-RU" sz="1600" b="0" dirty="0">
              <a:solidFill>
                <a:schemeClr val="tx1">
                  <a:tint val="75000"/>
                </a:schemeClr>
              </a:solidFill>
              <a:latin typeface="+mn-lt"/>
            </a:endParaRPr>
          </a:p>
        </p:txBody>
      </p:sp>
      <p:sp>
        <p:nvSpPr>
          <p:cNvPr id="3" name="Объект 2"/>
          <p:cNvSpPr>
            <a:spLocks/>
          </p:cNvSpPr>
          <p:nvPr/>
        </p:nvSpPr>
        <p:spPr bwMode="auto">
          <a:xfrm>
            <a:off x="323850" y="234950"/>
            <a:ext cx="8686800" cy="208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indent="361950" algn="just">
              <a:lnSpc>
                <a:spcPct val="90000"/>
              </a:lnSpc>
              <a:spcBef>
                <a:spcPct val="20000"/>
              </a:spcBef>
              <a:buFont typeface="Arial" charset="0"/>
              <a:buNone/>
            </a:pPr>
            <a:r>
              <a:rPr lang="ru-RU" sz="2200" b="0"/>
              <a:t>В модели UML можно использовать три вида типов данных.</a:t>
            </a:r>
          </a:p>
          <a:p>
            <a:pPr indent="361950" algn="just">
              <a:spcBef>
                <a:spcPct val="20000"/>
              </a:spcBef>
              <a:buFont typeface="Arial" charset="0"/>
              <a:buChar char="•"/>
            </a:pPr>
            <a:r>
              <a:rPr lang="ru-RU" sz="2200" b="0"/>
              <a:t>Типы данных, которые определены в ЯП, который поддерживается инструментом. Это могут быть как названия встроенных типов, так и сколь угодно сложные выражения.</a:t>
            </a:r>
          </a:p>
          <a:p>
            <a:pPr indent="361950" algn="just">
              <a:spcBef>
                <a:spcPct val="20000"/>
              </a:spcBef>
              <a:buFont typeface="Arial" charset="0"/>
              <a:buChar char="•"/>
            </a:pPr>
            <a:r>
              <a:rPr lang="ru-RU" sz="2200" b="0"/>
              <a:t>Типы данных, которые определены в модели пользователем. Данные типы представляются в виде классификаторов со стереотипом «enumeration» или «dataType».</a:t>
            </a:r>
          </a:p>
        </p:txBody>
      </p:sp>
      <p:pic>
        <p:nvPicPr>
          <p:cNvPr id="107526"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5963" y="2898775"/>
            <a:ext cx="3348037" cy="2747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Объект 2"/>
          <p:cNvSpPr>
            <a:spLocks/>
          </p:cNvSpPr>
          <p:nvPr/>
        </p:nvSpPr>
        <p:spPr bwMode="auto">
          <a:xfrm>
            <a:off x="349250" y="2825750"/>
            <a:ext cx="5302250" cy="383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indent="361950" algn="just">
              <a:spcBef>
                <a:spcPct val="20000"/>
              </a:spcBef>
              <a:buFont typeface="Arial" charset="0"/>
              <a:buChar char="•"/>
            </a:pPr>
            <a:r>
              <a:rPr lang="ru-RU" sz="2200" b="0"/>
              <a:t>Особого внимания заслуживает </a:t>
            </a:r>
            <a:r>
              <a:rPr lang="ru-RU" sz="2200" b="0" i="1"/>
              <a:t>перечислимый тип данных </a:t>
            </a:r>
            <a:r>
              <a:rPr lang="ru-RU" sz="2200" b="0"/>
              <a:t>(enumeration). Например, тип Boolean определен в UML как перечислимый тип со значениями true и false. Если в проектируемом приложении нужно использовать не обычную двузначную логику, а трехзначную, то тогда соответствующий тип можно определить так</a:t>
            </a:r>
            <a:r>
              <a:rPr lang="en-US" sz="2200" b="0"/>
              <a:t>:</a:t>
            </a:r>
            <a:endParaRPr lang="ru-RU" sz="2200" b="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Заголовок 1"/>
          <p:cNvSpPr>
            <a:spLocks noGrp="1"/>
          </p:cNvSpPr>
          <p:nvPr>
            <p:ph type="title" idx="4294967295"/>
          </p:nvPr>
        </p:nvSpPr>
        <p:spPr>
          <a:xfrm>
            <a:off x="0" y="90488"/>
            <a:ext cx="9144000" cy="812800"/>
          </a:xfrm>
        </p:spPr>
        <p:txBody>
          <a:bodyPr/>
          <a:lstStyle/>
          <a:p>
            <a:r>
              <a:rPr lang="ru-RU" sz="4000" b="1">
                <a:solidFill>
                  <a:schemeClr val="accent1"/>
                </a:solidFill>
              </a:rPr>
              <a:t>Шаблоны</a:t>
            </a:r>
            <a:endParaRPr lang="en-US" b="1"/>
          </a:p>
        </p:txBody>
      </p:sp>
      <p:sp>
        <p:nvSpPr>
          <p:cNvPr id="3" name="Объект 2"/>
          <p:cNvSpPr>
            <a:spLocks noGrp="1"/>
          </p:cNvSpPr>
          <p:nvPr>
            <p:ph idx="4294967295"/>
          </p:nvPr>
        </p:nvSpPr>
        <p:spPr>
          <a:xfrm>
            <a:off x="323850" y="1000125"/>
            <a:ext cx="8686800" cy="2259013"/>
          </a:xfrm>
        </p:spPr>
        <p:txBody>
          <a:bodyPr>
            <a:normAutofit/>
          </a:bodyPr>
          <a:lstStyle/>
          <a:p>
            <a:pPr marL="0" indent="361950" algn="just">
              <a:lnSpc>
                <a:spcPct val="90000"/>
              </a:lnSpc>
              <a:buFont typeface="Arial" charset="0"/>
              <a:buNone/>
            </a:pPr>
            <a:r>
              <a:rPr lang="ru-RU" sz="2200" b="1" i="1">
                <a:latin typeface="Arial" charset="0"/>
              </a:rPr>
              <a:t>Шаблон</a:t>
            </a:r>
            <a:r>
              <a:rPr lang="ru-RU" sz="2200" b="1">
                <a:latin typeface="Arial" charset="0"/>
              </a:rPr>
              <a:t> ‒ это сущность (чаще всего классификатор) с параметрами.</a:t>
            </a:r>
          </a:p>
          <a:p>
            <a:pPr marL="0" indent="361950" algn="just">
              <a:lnSpc>
                <a:spcPct val="90000"/>
              </a:lnSpc>
              <a:buFont typeface="Arial" charset="0"/>
              <a:buNone/>
            </a:pPr>
            <a:r>
              <a:rPr lang="ru-RU" sz="2200">
                <a:latin typeface="Arial" charset="0"/>
              </a:rPr>
              <a:t>Сам по себе шаблон не может непосредственно использоваться в модели. Для того чтобы на основе шаблона получить конкретный экземпляр классификатора, который может использоваться в модели, нужно указать явные значения аргументов. Такое указание называется </a:t>
            </a:r>
            <a:r>
              <a:rPr lang="ru-RU" sz="2200" i="1">
                <a:latin typeface="Arial" charset="0"/>
              </a:rPr>
              <a:t>связыванием</a:t>
            </a:r>
            <a:r>
              <a:rPr lang="ru-RU" sz="2200">
                <a:latin typeface="Arial" charset="0"/>
              </a:rPr>
              <a:t>. В UML применяются два способа связывания:</a:t>
            </a:r>
            <a:endParaRPr lang="ru-RU" sz="2200" i="1">
              <a:latin typeface="Arial" charset="0"/>
            </a:endParaRPr>
          </a:p>
          <a:p>
            <a:pPr marL="0" indent="361950"/>
            <a:r>
              <a:rPr lang="ru-RU" sz="2200" i="1">
                <a:latin typeface="Arial" charset="0"/>
              </a:rPr>
              <a:t>явное связывание</a:t>
            </a:r>
            <a:r>
              <a:rPr lang="ru-RU" sz="2200">
                <a:latin typeface="Arial" charset="0"/>
              </a:rPr>
              <a:t> ‒ зависимость со стереотипом «bind», в которой указаны значения аргументов;</a:t>
            </a:r>
            <a:endParaRPr lang="ru-RU" sz="2200" i="1">
              <a:latin typeface="Arial" charset="0"/>
            </a:endParaRPr>
          </a:p>
          <a:p>
            <a:pPr marL="0" indent="361950"/>
            <a:r>
              <a:rPr lang="ru-RU" sz="2200" i="1">
                <a:latin typeface="Arial" charset="0"/>
              </a:rPr>
              <a:t>неявное связывание</a:t>
            </a:r>
            <a:r>
              <a:rPr lang="ru-RU" sz="2200">
                <a:latin typeface="Arial" charset="0"/>
              </a:rPr>
              <a:t> ‒ определение класса, имя которого имеет формат</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62E09F82-6206-428D-9888-C737C81A6741}" type="slidenum">
              <a:rPr lang="ru-RU" sz="1600" b="0">
                <a:solidFill>
                  <a:schemeClr val="tx1">
                    <a:tint val="75000"/>
                  </a:schemeClr>
                </a:solidFill>
                <a:latin typeface="+mn-lt"/>
              </a:rPr>
              <a:pPr algn="r" fontAlgn="auto">
                <a:spcBef>
                  <a:spcPts val="0"/>
                </a:spcBef>
                <a:spcAft>
                  <a:spcPts val="0"/>
                </a:spcAft>
                <a:defRPr/>
              </a:pPr>
              <a:t>43</a:t>
            </a:fld>
            <a:endParaRPr lang="ru-RU" sz="1600" b="0" dirty="0">
              <a:solidFill>
                <a:schemeClr val="tx1">
                  <a:tint val="75000"/>
                </a:schemeClr>
              </a:solidFill>
              <a:latin typeface="+mn-lt"/>
            </a:endParaRPr>
          </a:p>
        </p:txBody>
      </p:sp>
      <p:sp>
        <p:nvSpPr>
          <p:cNvPr id="2" name="Объект 2"/>
          <p:cNvSpPr>
            <a:spLocks/>
          </p:cNvSpPr>
          <p:nvPr/>
        </p:nvSpPr>
        <p:spPr bwMode="auto">
          <a:xfrm>
            <a:off x="323850" y="5275263"/>
            <a:ext cx="8686800"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lnSpc>
                <a:spcPct val="90000"/>
              </a:lnSpc>
              <a:spcBef>
                <a:spcPct val="20000"/>
              </a:spcBef>
              <a:buFont typeface="Arial" charset="0"/>
              <a:buNone/>
            </a:pPr>
            <a:r>
              <a:rPr lang="ru-RU" sz="2400">
                <a:solidFill>
                  <a:schemeClr val="accent1"/>
                </a:solidFill>
              </a:rPr>
              <a:t>имя_классификатора : имя_шаблона &lt; аргументы &gt;</a:t>
            </a:r>
          </a:p>
          <a:p>
            <a:pPr algn="ctr">
              <a:lnSpc>
                <a:spcPct val="90000"/>
              </a:lnSpc>
              <a:spcBef>
                <a:spcPct val="20000"/>
              </a:spcBef>
              <a:buFont typeface="Arial" charset="0"/>
              <a:buNone/>
            </a:pPr>
            <a:endParaRPr lang="ru-RU" sz="2400">
              <a:solidFill>
                <a:schemeClr val="accent1"/>
              </a:solidFill>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957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925" y="3230563"/>
            <a:ext cx="9109075" cy="3195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Объект 2"/>
          <p:cNvSpPr>
            <a:spLocks/>
          </p:cNvSpPr>
          <p:nvPr/>
        </p:nvSpPr>
        <p:spPr bwMode="auto">
          <a:xfrm>
            <a:off x="303213" y="90488"/>
            <a:ext cx="8589962" cy="136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indent="361950" algn="just">
              <a:lnSpc>
                <a:spcPct val="90000"/>
              </a:lnSpc>
              <a:spcBef>
                <a:spcPct val="20000"/>
              </a:spcBef>
              <a:buFont typeface="Arial" charset="0"/>
              <a:buNone/>
            </a:pPr>
            <a:r>
              <a:rPr lang="ru-RU" sz="2200" b="0"/>
              <a:t>Пример с ИС ОК. Предположим, нам требуется указать, что для хранения различных видов данных мы будем использовать классы, полученные из </a:t>
            </a:r>
            <a:r>
              <a:rPr lang="ru-RU" sz="2200" b="0" i="1"/>
              <a:t>шаблонного класса</a:t>
            </a:r>
            <a:r>
              <a:rPr lang="ru-RU" sz="2200" b="0"/>
              <a:t> (template class) Array. На следующем рисунке определен шаблон Array (1), имеющий два параметра: n и T. Этот шаблон применяется для создания массивов определенной длины n, содержащих элементы определенного типа T. В данном случае с помощью явного (2) и неявного (3) связывания показано два эквивалентных способа определения класса Positions в виде массива из 256 элементов типа Position.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Заголовок 1"/>
          <p:cNvSpPr>
            <a:spLocks noGrp="1"/>
          </p:cNvSpPr>
          <p:nvPr>
            <p:ph type="title" idx="4294967295"/>
          </p:nvPr>
        </p:nvSpPr>
        <p:spPr>
          <a:xfrm>
            <a:off x="0" y="90488"/>
            <a:ext cx="9144000" cy="812800"/>
          </a:xfrm>
        </p:spPr>
        <p:txBody>
          <a:bodyPr/>
          <a:lstStyle/>
          <a:p>
            <a:r>
              <a:rPr lang="ru-RU" sz="4000" b="1">
                <a:solidFill>
                  <a:schemeClr val="accent1"/>
                </a:solidFill>
              </a:rPr>
              <a:t>Отношения на диаграмме классов</a:t>
            </a:r>
            <a:endParaRPr lang="en-US" sz="4000" b="1">
              <a:solidFill>
                <a:schemeClr val="accent1"/>
              </a:solidFill>
            </a:endParaRPr>
          </a:p>
        </p:txBody>
      </p:sp>
      <p:sp>
        <p:nvSpPr>
          <p:cNvPr id="3" name="Объект 2"/>
          <p:cNvSpPr>
            <a:spLocks noGrp="1"/>
          </p:cNvSpPr>
          <p:nvPr>
            <p:ph idx="4294967295"/>
          </p:nvPr>
        </p:nvSpPr>
        <p:spPr>
          <a:xfrm>
            <a:off x="396875" y="1027113"/>
            <a:ext cx="8496300" cy="2016125"/>
          </a:xfrm>
        </p:spPr>
        <p:txBody>
          <a:bodyPr>
            <a:normAutofit/>
          </a:bodyPr>
          <a:lstStyle/>
          <a:p>
            <a:pPr marL="0" indent="361950" algn="just">
              <a:lnSpc>
                <a:spcPct val="90000"/>
              </a:lnSpc>
              <a:buFont typeface="Arial" charset="0"/>
              <a:buNone/>
            </a:pPr>
            <a:r>
              <a:rPr lang="ru-RU" sz="2200">
                <a:latin typeface="Arial" charset="0"/>
              </a:rPr>
              <a:t>Сущности на диаграммах классов связываются главным образом отношениями </a:t>
            </a:r>
            <a:r>
              <a:rPr lang="ru-RU" sz="2200" b="1">
                <a:latin typeface="Arial" charset="0"/>
              </a:rPr>
              <a:t>ассоциации</a:t>
            </a:r>
            <a:r>
              <a:rPr lang="ru-RU" sz="2200">
                <a:latin typeface="Arial" charset="0"/>
              </a:rPr>
              <a:t> (в том числе </a:t>
            </a:r>
            <a:r>
              <a:rPr lang="ru-RU" sz="2200" b="1">
                <a:latin typeface="Arial" charset="0"/>
              </a:rPr>
              <a:t>агрегирования</a:t>
            </a:r>
            <a:r>
              <a:rPr lang="ru-RU" sz="2200">
                <a:latin typeface="Arial" charset="0"/>
              </a:rPr>
              <a:t> и </a:t>
            </a:r>
            <a:r>
              <a:rPr lang="ru-RU" sz="2200" b="1">
                <a:latin typeface="Arial" charset="0"/>
              </a:rPr>
              <a:t>композиции</a:t>
            </a:r>
            <a:r>
              <a:rPr lang="ru-RU" sz="2200">
                <a:latin typeface="Arial" charset="0"/>
              </a:rPr>
              <a:t>) и </a:t>
            </a:r>
            <a:r>
              <a:rPr lang="ru-RU" sz="2200" b="1">
                <a:latin typeface="Arial" charset="0"/>
              </a:rPr>
              <a:t>обобщения</a:t>
            </a:r>
            <a:r>
              <a:rPr lang="ru-RU" sz="2200">
                <a:latin typeface="Arial" charset="0"/>
              </a:rPr>
              <a:t>. </a:t>
            </a:r>
          </a:p>
          <a:p>
            <a:pPr marL="0" indent="361950" algn="just">
              <a:lnSpc>
                <a:spcPct val="90000"/>
              </a:lnSpc>
              <a:buFont typeface="Arial" charset="0"/>
              <a:buNone/>
            </a:pPr>
            <a:r>
              <a:rPr lang="ru-RU" sz="2200">
                <a:latin typeface="Arial" charset="0"/>
              </a:rPr>
              <a:t>Отношения </a:t>
            </a:r>
            <a:r>
              <a:rPr lang="ru-RU" sz="2200" b="1">
                <a:latin typeface="Arial" charset="0"/>
              </a:rPr>
              <a:t>зависимости</a:t>
            </a:r>
            <a:r>
              <a:rPr lang="ru-RU" sz="2200">
                <a:latin typeface="Arial" charset="0"/>
              </a:rPr>
              <a:t> и </a:t>
            </a:r>
            <a:r>
              <a:rPr lang="ru-RU" sz="2200" b="1">
                <a:latin typeface="Arial" charset="0"/>
              </a:rPr>
              <a:t>реализации</a:t>
            </a:r>
            <a:r>
              <a:rPr lang="ru-RU" sz="2200">
                <a:latin typeface="Arial" charset="0"/>
              </a:rPr>
              <a:t> на диаграммах классов применяются реже, но, тем не менее, они также применяются, и мы начнем с них, как с более простых.</a:t>
            </a:r>
          </a:p>
          <a:p>
            <a:pPr marL="0" indent="361950" algn="just">
              <a:lnSpc>
                <a:spcPct val="90000"/>
              </a:lnSpc>
              <a:buFont typeface="Arial" charset="0"/>
              <a:buNone/>
            </a:pPr>
            <a:endParaRPr lang="ru-RU" sz="2200">
              <a:latin typeface="Arial" charset="0"/>
            </a:endParaRP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EAC731E5-629F-4A99-A024-905570C8A1D9}" type="slidenum">
              <a:rPr lang="ru-RU" sz="1600" b="0">
                <a:solidFill>
                  <a:schemeClr val="tx1">
                    <a:tint val="75000"/>
                  </a:schemeClr>
                </a:solidFill>
                <a:latin typeface="+mn-lt"/>
              </a:rPr>
              <a:pPr algn="r" fontAlgn="auto">
                <a:spcBef>
                  <a:spcPts val="0"/>
                </a:spcBef>
                <a:spcAft>
                  <a:spcPts val="0"/>
                </a:spcAft>
                <a:defRPr/>
              </a:pPr>
              <a:t>45</a:t>
            </a:fld>
            <a:endParaRPr lang="ru-RU" sz="1600" b="0" dirty="0">
              <a:solidFill>
                <a:schemeClr val="tx1">
                  <a:tint val="75000"/>
                </a:schemeClr>
              </a:solidFill>
              <a:latin typeface="+mn-lt"/>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Заголовок 1"/>
          <p:cNvSpPr>
            <a:spLocks noGrp="1"/>
          </p:cNvSpPr>
          <p:nvPr>
            <p:ph type="title" idx="4294967295"/>
          </p:nvPr>
        </p:nvSpPr>
        <p:spPr>
          <a:xfrm>
            <a:off x="0" y="90488"/>
            <a:ext cx="9144000" cy="812800"/>
          </a:xfrm>
        </p:spPr>
        <p:txBody>
          <a:bodyPr/>
          <a:lstStyle/>
          <a:p>
            <a:r>
              <a:rPr lang="ru-RU" sz="4000" b="1">
                <a:solidFill>
                  <a:schemeClr val="accent1"/>
                </a:solidFill>
              </a:rPr>
              <a:t>Отношение зависимости</a:t>
            </a:r>
            <a:endParaRPr lang="en-US" sz="4000" b="1">
              <a:solidFill>
                <a:schemeClr val="accent1"/>
              </a:solidFill>
            </a:endParaRPr>
          </a:p>
        </p:txBody>
      </p:sp>
      <p:sp>
        <p:nvSpPr>
          <p:cNvPr id="3" name="Объект 2"/>
          <p:cNvSpPr>
            <a:spLocks noGrp="1"/>
          </p:cNvSpPr>
          <p:nvPr>
            <p:ph idx="4294967295"/>
          </p:nvPr>
        </p:nvSpPr>
        <p:spPr>
          <a:xfrm>
            <a:off x="396875" y="1027113"/>
            <a:ext cx="8496300" cy="2016125"/>
          </a:xfrm>
        </p:spPr>
        <p:txBody>
          <a:bodyPr>
            <a:normAutofit/>
          </a:bodyPr>
          <a:lstStyle/>
          <a:p>
            <a:pPr marL="0" indent="361950" algn="just">
              <a:lnSpc>
                <a:spcPct val="90000"/>
              </a:lnSpc>
              <a:buFont typeface="Arial" charset="0"/>
              <a:buNone/>
            </a:pPr>
            <a:r>
              <a:rPr lang="ru-RU" sz="2200">
                <a:latin typeface="Arial" charset="0"/>
              </a:rPr>
              <a:t>Всего в UML определено довольно большое количество стандартных стереотипов отношения зависимости, которые можно разделить на несколько групп:</a:t>
            </a:r>
          </a:p>
          <a:p>
            <a:pPr marL="0" indent="361950"/>
            <a:r>
              <a:rPr lang="ru-RU" sz="2200">
                <a:latin typeface="Arial" charset="0"/>
              </a:rPr>
              <a:t>между классами и объектами на диаграмме классов;</a:t>
            </a:r>
          </a:p>
          <a:p>
            <a:pPr marL="0" indent="361950"/>
            <a:r>
              <a:rPr lang="ru-RU" sz="2200">
                <a:latin typeface="Arial" charset="0"/>
              </a:rPr>
              <a:t>между пакетами;</a:t>
            </a:r>
          </a:p>
          <a:p>
            <a:pPr marL="0" indent="361950"/>
            <a:r>
              <a:rPr lang="ru-RU" sz="2200">
                <a:latin typeface="Arial" charset="0"/>
              </a:rPr>
              <a:t>между вариантами использования;</a:t>
            </a:r>
          </a:p>
          <a:p>
            <a:pPr marL="0" indent="361950"/>
            <a:r>
              <a:rPr lang="ru-RU" sz="2200">
                <a:latin typeface="Arial" charset="0"/>
              </a:rPr>
              <a:t>другие.</a:t>
            </a:r>
          </a:p>
          <a:p>
            <a:pPr marL="0" indent="361950">
              <a:buFont typeface="Arial" charset="0"/>
              <a:buNone/>
            </a:pPr>
            <a:endParaRPr lang="ru-RU" sz="2200">
              <a:latin typeface="Arial" charset="0"/>
            </a:endParaRPr>
          </a:p>
          <a:p>
            <a:pPr marL="0" indent="361950">
              <a:buFont typeface="Arial" charset="0"/>
              <a:buNone/>
            </a:pPr>
            <a:r>
              <a:rPr lang="ru-RU" sz="2200">
                <a:latin typeface="Arial" charset="0"/>
              </a:rPr>
              <a:t>Далее в таблице рассматриваются зависимости первой группы. </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516232F9-7DC6-453F-863C-A755CC763CD1}" type="slidenum">
              <a:rPr lang="ru-RU" sz="1600" b="0">
                <a:solidFill>
                  <a:schemeClr val="tx1">
                    <a:tint val="75000"/>
                  </a:schemeClr>
                </a:solidFill>
                <a:latin typeface="+mn-lt"/>
              </a:rPr>
              <a:pPr algn="r" fontAlgn="auto">
                <a:spcBef>
                  <a:spcPts val="0"/>
                </a:spcBef>
                <a:spcAft>
                  <a:spcPts val="0"/>
                </a:spcAft>
                <a:defRPr/>
              </a:pPr>
              <a:t>46</a:t>
            </a:fld>
            <a:endParaRPr lang="ru-RU" sz="1600" b="0" dirty="0">
              <a:solidFill>
                <a:schemeClr val="tx1">
                  <a:tint val="75000"/>
                </a:schemeClr>
              </a:solidFill>
              <a:latin typeface="+mn-lt"/>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8" name="Rectangle 4"/>
          <p:cNvSpPr>
            <a:spLocks noChangeArrowheads="1"/>
          </p:cNvSpPr>
          <p:nvPr/>
        </p:nvSpPr>
        <p:spPr bwMode="auto">
          <a:xfrm>
            <a:off x="755650" y="90488"/>
            <a:ext cx="570388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ru-RU" sz="1400">
                <a:latin typeface="Calibri" pitchFamily="34" charset="0"/>
                <a:cs typeface="Times New Roman" pitchFamily="18" charset="0"/>
              </a:rPr>
              <a:t>Табл. Стандартные стереотипы зависимостей на диаграмме классов</a:t>
            </a:r>
            <a:endParaRPr lang="ru-RU" b="0">
              <a:latin typeface="Calibri" pitchFamily="34" charset="0"/>
            </a:endParaRPr>
          </a:p>
        </p:txBody>
      </p:sp>
      <p:graphicFrame>
        <p:nvGraphicFramePr>
          <p:cNvPr id="113753" name="Group 89"/>
          <p:cNvGraphicFramePr>
            <a:graphicFrameLocks noGrp="1"/>
          </p:cNvGraphicFramePr>
          <p:nvPr/>
        </p:nvGraphicFramePr>
        <p:xfrm>
          <a:off x="468313" y="450850"/>
          <a:ext cx="8351837" cy="6122988"/>
        </p:xfrm>
        <a:graphic>
          <a:graphicData uri="http://schemas.openxmlformats.org/drawingml/2006/table">
            <a:tbl>
              <a:tblPr/>
              <a:tblGrid>
                <a:gridCol w="1533525">
                  <a:extLst>
                    <a:ext uri="{9D8B030D-6E8A-4147-A177-3AD203B41FA5}">
                      <a16:colId xmlns:a16="http://schemas.microsoft.com/office/drawing/2014/main" val="20000"/>
                    </a:ext>
                  </a:extLst>
                </a:gridCol>
                <a:gridCol w="182562">
                  <a:extLst>
                    <a:ext uri="{9D8B030D-6E8A-4147-A177-3AD203B41FA5}">
                      <a16:colId xmlns:a16="http://schemas.microsoft.com/office/drawing/2014/main" val="20001"/>
                    </a:ext>
                  </a:extLst>
                </a:gridCol>
                <a:gridCol w="6635750">
                  <a:extLst>
                    <a:ext uri="{9D8B030D-6E8A-4147-A177-3AD203B41FA5}">
                      <a16:colId xmlns:a16="http://schemas.microsoft.com/office/drawing/2014/main" val="20002"/>
                    </a:ext>
                  </a:extLst>
                </a:gridCol>
              </a:tblGrid>
              <a:tr h="358775">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a:ln>
                            <a:noFill/>
                          </a:ln>
                          <a:solidFill>
                            <a:schemeClr val="tx1"/>
                          </a:solidFill>
                          <a:effectLst/>
                          <a:latin typeface="Times New Roman" pitchFamily="18" charset="0"/>
                          <a:cs typeface="Times New Roman" pitchFamily="18" charset="0"/>
                        </a:rPr>
                        <a:t>Стереотип</a:t>
                      </a:r>
                      <a:endParaRPr kumimoji="0" lang="ru-RU" sz="2000" b="0" i="0" u="none" strike="noStrike" cap="none" normalizeH="0" baseline="0">
                        <a:ln>
                          <a:noFill/>
                        </a:ln>
                        <a:solidFill>
                          <a:schemeClr val="tx1"/>
                        </a:solidFill>
                        <a:effectLst/>
                        <a:latin typeface="Calibri" pitchFamily="34" charset="0"/>
                      </a:endParaRPr>
                    </a:p>
                  </a:txBody>
                  <a:tcPr anchor="ctr" horzOverflow="overflow">
                    <a:lnL cap="flat">
                      <a:noFill/>
                    </a:lnL>
                    <a:lnR>
                      <a:noFill/>
                    </a:lnR>
                    <a:lnT cap="flat">
                      <a:noFill/>
                    </a:lnT>
                    <a:lnB w="12700" cap="flat" cmpd="sng" algn="ctr">
                      <a:solidFill>
                        <a:srgbClr val="6E889C"/>
                      </a:solidFill>
                      <a:prstDash val="solid"/>
                      <a:round/>
                      <a:headEnd type="none" w="med" len="med"/>
                      <a:tailEnd type="none" w="med" len="med"/>
                    </a:lnB>
                    <a:lnTlToBr>
                      <a:noFill/>
                    </a:lnTlToBr>
                    <a:lnBlToTr>
                      <a:noFill/>
                    </a:lnBlToTr>
                    <a:solidFill>
                      <a:srgbClr val="6E889C"/>
                    </a:solidFill>
                  </a:tcPr>
                </a:tc>
                <a:tc hMerge="1">
                  <a:txBody>
                    <a:bodyPr/>
                    <a:lstStyle/>
                    <a:p>
                      <a:endParaRPr lang="ru-RU"/>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a:ln>
                            <a:noFill/>
                          </a:ln>
                          <a:solidFill>
                            <a:schemeClr val="tx1"/>
                          </a:solidFill>
                          <a:effectLst/>
                          <a:latin typeface="Times New Roman" pitchFamily="18" charset="0"/>
                          <a:cs typeface="Times New Roman" pitchFamily="18" charset="0"/>
                        </a:rPr>
                        <a:t>Описание</a:t>
                      </a:r>
                      <a:endParaRPr kumimoji="0" lang="ru-RU" sz="2000" b="0" i="0" u="none" strike="noStrike" cap="none" normalizeH="0" baseline="0">
                        <a:ln>
                          <a:noFill/>
                        </a:ln>
                        <a:solidFill>
                          <a:schemeClr val="tx1"/>
                        </a:solidFill>
                        <a:effectLst/>
                        <a:latin typeface="Calibri" pitchFamily="34" charset="0"/>
                      </a:endParaRPr>
                    </a:p>
                  </a:txBody>
                  <a:tcPr anchor="ctr" horzOverflow="overflow">
                    <a:lnL>
                      <a:noFill/>
                    </a:lnL>
                    <a:lnR cap="flat">
                      <a:noFill/>
                    </a:lnR>
                    <a:lnT cap="flat">
                      <a:noFill/>
                    </a:lnT>
                    <a:lnB w="12700" cap="flat" cmpd="sng" algn="ctr">
                      <a:solidFill>
                        <a:srgbClr val="6E889C"/>
                      </a:solidFill>
                      <a:prstDash val="solid"/>
                      <a:round/>
                      <a:headEnd type="none" w="med" len="med"/>
                      <a:tailEnd type="none" w="med" len="med"/>
                    </a:lnB>
                    <a:lnTlToBr>
                      <a:noFill/>
                    </a:lnTlToBr>
                    <a:lnBlToTr>
                      <a:noFill/>
                    </a:lnBlToTr>
                    <a:solidFill>
                      <a:srgbClr val="6E889C"/>
                    </a:solidFill>
                  </a:tcPr>
                </a:tc>
                <a:extLst>
                  <a:ext uri="{0D108BD9-81ED-4DB2-BD59-A6C34878D82A}">
                    <a16:rowId xmlns:a16="http://schemas.microsoft.com/office/drawing/2014/main" val="10000"/>
                  </a:ext>
                </a:extLst>
              </a:tr>
              <a:tr h="5127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a:ln>
                            <a:noFill/>
                          </a:ln>
                          <a:solidFill>
                            <a:srgbClr val="333333"/>
                          </a:solidFill>
                          <a:effectLst/>
                          <a:latin typeface="Arial" charset="0"/>
                          <a:ea typeface="Times New Roman" pitchFamily="18" charset="0"/>
                          <a:cs typeface="Arial" charset="0"/>
                        </a:rPr>
                        <a:t>«bind»</a:t>
                      </a:r>
                      <a:endParaRPr kumimoji="0" lang="ru-RU" sz="2400" b="0" i="0" u="none" strike="noStrike" cap="none" normalizeH="0" baseline="0">
                        <a:ln>
                          <a:noFill/>
                        </a:ln>
                        <a:solidFill>
                          <a:schemeClr val="tx1"/>
                        </a:solidFill>
                        <a:effectLst/>
                        <a:latin typeface="Arial" charset="0"/>
                        <a:ea typeface="Times New Roman" pitchFamily="18" charset="0"/>
                        <a:cs typeface="Arial" charset="0"/>
                      </a:endParaRPr>
                    </a:p>
                  </a:txBody>
                  <a:tcPr anchor="ctr" horzOverflow="overflow">
                    <a:lnL cap="flat">
                      <a:noFill/>
                    </a:lnL>
                    <a:lnR>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ru-RU" sz="2200" b="0" i="0" u="none" strike="noStrike" cap="none" normalizeH="0" baseline="0">
                          <a:ln>
                            <a:noFill/>
                          </a:ln>
                          <a:solidFill>
                            <a:schemeClr val="tx1"/>
                          </a:solidFill>
                          <a:effectLst/>
                          <a:latin typeface="Arial" charset="0"/>
                          <a:cs typeface="Times New Roman" pitchFamily="18" charset="0"/>
                        </a:rPr>
                        <a:t>Подстановка параметров в шаблон. Независимой сущностью является шаблон (класс с параметрами), а зависимой ‒ класс, который получается из шаблона заданием аргументов.</a:t>
                      </a:r>
                      <a:endParaRPr kumimoji="0" lang="ru-RU" sz="2200" b="0" i="0" u="none" strike="noStrike" cap="none" normalizeH="0" baseline="0">
                        <a:ln>
                          <a:noFill/>
                        </a:ln>
                        <a:solidFill>
                          <a:schemeClr val="tx1"/>
                        </a:solidFill>
                        <a:effectLst/>
                        <a:latin typeface="Arial" charset="0"/>
                      </a:endParaRPr>
                    </a:p>
                  </a:txBody>
                  <a:tcPr anchor="ctr" horzOverflow="overflow">
                    <a:lnL>
                      <a:noFill/>
                    </a:lnL>
                    <a:lnR cap="flat">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tc hMerge="1">
                  <a:txBody>
                    <a:bodyPr/>
                    <a:lstStyle/>
                    <a:p>
                      <a:endParaRPr lang="ru-RU"/>
                    </a:p>
                  </a:txBody>
                  <a:tcPr/>
                </a:tc>
                <a:extLst>
                  <a:ext uri="{0D108BD9-81ED-4DB2-BD59-A6C34878D82A}">
                    <a16:rowId xmlns:a16="http://schemas.microsoft.com/office/drawing/2014/main" val="10001"/>
                  </a:ext>
                </a:extLst>
              </a:tr>
              <a:tr h="5127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a:ln>
                            <a:noFill/>
                          </a:ln>
                          <a:solidFill>
                            <a:srgbClr val="333333"/>
                          </a:solidFill>
                          <a:effectLst/>
                          <a:latin typeface="Arial" charset="0"/>
                          <a:ea typeface="Times New Roman" pitchFamily="18" charset="0"/>
                          <a:cs typeface="Arial" charset="0"/>
                        </a:rPr>
                        <a:t>«call»</a:t>
                      </a:r>
                      <a:endParaRPr kumimoji="0" lang="ru-RU" sz="2400" b="0" i="0" u="none" strike="noStrike" cap="none" normalizeH="0" baseline="0">
                        <a:ln>
                          <a:noFill/>
                        </a:ln>
                        <a:solidFill>
                          <a:schemeClr val="tx1"/>
                        </a:solidFill>
                        <a:effectLst/>
                        <a:latin typeface="Arial" charset="0"/>
                        <a:ea typeface="Times New Roman" pitchFamily="18" charset="0"/>
                        <a:cs typeface="Arial" charset="0"/>
                      </a:endParaRPr>
                    </a:p>
                  </a:txBody>
                  <a:tcPr anchor="ctr" horzOverflow="overflow">
                    <a:lnL cap="flat">
                      <a:noFill/>
                    </a:lnL>
                    <a:lnR>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ru-RU" sz="2200" b="0" i="0" u="none" strike="noStrike" cap="none" normalizeH="0" baseline="0">
                          <a:ln>
                            <a:noFill/>
                          </a:ln>
                          <a:solidFill>
                            <a:schemeClr val="tx1"/>
                          </a:solidFill>
                          <a:effectLst/>
                          <a:latin typeface="Arial" charset="0"/>
                          <a:cs typeface="Times New Roman" pitchFamily="18" charset="0"/>
                        </a:rPr>
                        <a:t>Указывает зависимость между двумя операциями: операция зависимого класса вызывает операцию независимого класса.</a:t>
                      </a:r>
                      <a:endParaRPr kumimoji="0" lang="ru-RU" sz="2200" b="0" i="0" u="none" strike="noStrike" cap="none" normalizeH="0" baseline="0">
                        <a:ln>
                          <a:noFill/>
                        </a:ln>
                        <a:solidFill>
                          <a:schemeClr val="tx1"/>
                        </a:solidFill>
                        <a:effectLst/>
                        <a:latin typeface="Arial" charset="0"/>
                      </a:endParaRPr>
                    </a:p>
                  </a:txBody>
                  <a:tcPr anchor="ctr" horzOverflow="overflow">
                    <a:lnL>
                      <a:noFill/>
                    </a:lnL>
                    <a:lnR cap="flat">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tc hMerge="1">
                  <a:txBody>
                    <a:bodyPr/>
                    <a:lstStyle/>
                    <a:p>
                      <a:endParaRPr lang="ru-RU"/>
                    </a:p>
                  </a:txBody>
                  <a:tcPr/>
                </a:tc>
                <a:extLst>
                  <a:ext uri="{0D108BD9-81ED-4DB2-BD59-A6C34878D82A}">
                    <a16:rowId xmlns:a16="http://schemas.microsoft.com/office/drawing/2014/main" val="10002"/>
                  </a:ext>
                </a:extLst>
              </a:tr>
              <a:tr h="13319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a:ln>
                            <a:noFill/>
                          </a:ln>
                          <a:solidFill>
                            <a:srgbClr val="333333"/>
                          </a:solidFill>
                          <a:effectLst/>
                          <a:latin typeface="Arial" charset="0"/>
                          <a:ea typeface="Times New Roman" pitchFamily="18" charset="0"/>
                          <a:cs typeface="Arial" charset="0"/>
                        </a:rPr>
                        <a:t>«derive»</a:t>
                      </a:r>
                      <a:endParaRPr kumimoji="0" lang="ru-RU" sz="2400" b="0" i="0" u="none" strike="noStrike" cap="none" normalizeH="0" baseline="0">
                        <a:ln>
                          <a:noFill/>
                        </a:ln>
                        <a:solidFill>
                          <a:schemeClr val="tx1"/>
                        </a:solidFill>
                        <a:effectLst/>
                        <a:latin typeface="Arial" charset="0"/>
                        <a:ea typeface="Times New Roman" pitchFamily="18" charset="0"/>
                        <a:cs typeface="Arial" charset="0"/>
                      </a:endParaRPr>
                    </a:p>
                  </a:txBody>
                  <a:tcPr anchor="ctr" horzOverflow="overflow">
                    <a:lnL cap="flat">
                      <a:noFill/>
                    </a:lnL>
                    <a:lnR>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ru-RU" sz="2200" b="0" i="0" u="none" strike="noStrike" cap="none" normalizeH="0" baseline="0">
                          <a:ln>
                            <a:noFill/>
                          </a:ln>
                          <a:solidFill>
                            <a:schemeClr val="tx1"/>
                          </a:solidFill>
                          <a:effectLst/>
                          <a:latin typeface="Arial" charset="0"/>
                          <a:cs typeface="Times New Roman" pitchFamily="18" charset="0"/>
                        </a:rPr>
                        <a:t>Буквально означает "может быть вычислен по". Зависимость с данным стереотипом применяется не только к классам, но и к атрибутам, ассоциациям и т.д. Суть состоит в том, что зависимый элемент может быть восстановлен по информации, содержащейся в независимом элементе. Таким образом, данная зависимость показывает, что зависимый элемент, вообще говоря, излишен и введен в модель из соображений удобства, наглядности и т.д.</a:t>
                      </a:r>
                      <a:endParaRPr kumimoji="0" lang="ru-RU" sz="2200" b="0" i="0" u="none" strike="noStrike" cap="none" normalizeH="0" baseline="0">
                        <a:ln>
                          <a:noFill/>
                        </a:ln>
                        <a:solidFill>
                          <a:schemeClr val="tx1"/>
                        </a:solidFill>
                        <a:effectLst/>
                        <a:latin typeface="Arial" charset="0"/>
                      </a:endParaRPr>
                    </a:p>
                  </a:txBody>
                  <a:tcPr anchor="ctr" horzOverflow="overflow">
                    <a:lnL>
                      <a:noFill/>
                    </a:lnL>
                    <a:lnR cap="flat">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tc hMerge="1">
                  <a:txBody>
                    <a:bodyPr/>
                    <a:lstStyle/>
                    <a:p>
                      <a:endParaRPr lang="ru-RU"/>
                    </a:p>
                  </a:txBody>
                  <a:tcPr/>
                </a:tc>
                <a:extLst>
                  <a:ext uri="{0D108BD9-81ED-4DB2-BD59-A6C34878D82A}">
                    <a16:rowId xmlns:a16="http://schemas.microsoft.com/office/drawing/2014/main" val="10003"/>
                  </a:ext>
                </a:extLst>
              </a:tr>
              <a:tr h="7175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a:ln>
                            <a:noFill/>
                          </a:ln>
                          <a:solidFill>
                            <a:srgbClr val="333333"/>
                          </a:solidFill>
                          <a:effectLst/>
                          <a:latin typeface="Arial" charset="0"/>
                          <a:ea typeface="Times New Roman" pitchFamily="18" charset="0"/>
                          <a:cs typeface="Arial" charset="0"/>
                        </a:rPr>
                        <a:t>«friend»</a:t>
                      </a:r>
                      <a:endParaRPr kumimoji="0" lang="ru-RU" sz="2400" b="0" i="0" u="none" strike="noStrike" cap="none" normalizeH="0" baseline="0">
                        <a:ln>
                          <a:noFill/>
                        </a:ln>
                        <a:solidFill>
                          <a:schemeClr val="tx1"/>
                        </a:solidFill>
                        <a:effectLst/>
                        <a:latin typeface="Arial" charset="0"/>
                        <a:ea typeface="Times New Roman" pitchFamily="18" charset="0"/>
                        <a:cs typeface="Arial" charset="0"/>
                      </a:endParaRPr>
                    </a:p>
                  </a:txBody>
                  <a:tcPr anchor="ctr" horzOverflow="overflow">
                    <a:lnL cap="flat">
                      <a:noFill/>
                    </a:lnL>
                    <a:lnR>
                      <a:noFill/>
                    </a:lnR>
                    <a:lnT w="12700" cap="flat" cmpd="sng" algn="ctr">
                      <a:solidFill>
                        <a:srgbClr val="6E889C"/>
                      </a:solidFill>
                      <a:prstDash val="solid"/>
                      <a:round/>
                      <a:headEnd type="none" w="med" len="med"/>
                      <a:tailEnd type="none" w="med" len="med"/>
                    </a:lnT>
                    <a:lnB cap="flat">
                      <a:noFill/>
                    </a:lnB>
                    <a:lnTlToBr>
                      <a:noFill/>
                    </a:lnTlToBr>
                    <a:lnBlToTr>
                      <a:noFill/>
                    </a:lnBlToTr>
                    <a:noFill/>
                  </a:tcPr>
                </a:tc>
                <a:tc gridSpan="2">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ru-RU" sz="2200" b="0" i="0" u="none" strike="noStrike" cap="none" normalizeH="0" baseline="0">
                          <a:ln>
                            <a:noFill/>
                          </a:ln>
                          <a:solidFill>
                            <a:schemeClr val="tx1"/>
                          </a:solidFill>
                          <a:effectLst/>
                          <a:latin typeface="Arial" charset="0"/>
                          <a:cs typeface="Times New Roman" pitchFamily="18" charset="0"/>
                        </a:rPr>
                        <a:t>Назначает специальные права видимости. Зависимый класс имеет доступ к составляющим независимого класса, даже если по общим правилам видимости такие права у него отсутствуют.</a:t>
                      </a:r>
                      <a:endParaRPr kumimoji="0" lang="ru-RU" sz="2200" b="0" i="0" u="none" strike="noStrike" cap="none" normalizeH="0" baseline="0">
                        <a:ln>
                          <a:noFill/>
                        </a:ln>
                        <a:solidFill>
                          <a:schemeClr val="tx1"/>
                        </a:solidFill>
                        <a:effectLst/>
                        <a:latin typeface="Arial" charset="0"/>
                      </a:endParaRPr>
                    </a:p>
                  </a:txBody>
                  <a:tcPr anchor="ctr" horzOverflow="overflow">
                    <a:lnL>
                      <a:noFill/>
                    </a:lnL>
                    <a:lnR cap="flat">
                      <a:noFill/>
                    </a:lnR>
                    <a:lnT w="12700" cap="flat" cmpd="sng" algn="ctr">
                      <a:solidFill>
                        <a:srgbClr val="6E889C"/>
                      </a:solidFill>
                      <a:prstDash val="solid"/>
                      <a:round/>
                      <a:headEnd type="none" w="med" len="med"/>
                      <a:tailEnd type="none" w="med" len="med"/>
                    </a:lnT>
                    <a:lnB cap="flat">
                      <a:noFill/>
                    </a:lnB>
                    <a:lnTlToBr>
                      <a:noFill/>
                    </a:lnTlToBr>
                    <a:lnBlToTr>
                      <a:noFill/>
                    </a:lnBlToTr>
                    <a:noFill/>
                  </a:tcPr>
                </a:tc>
                <a:tc hMerge="1">
                  <a:txBody>
                    <a:bodyPr/>
                    <a:lstStyle/>
                    <a:p>
                      <a:endParaRPr lang="ru-RU"/>
                    </a:p>
                  </a:txBody>
                  <a:tcPr/>
                </a:tc>
                <a:extLst>
                  <a:ext uri="{0D108BD9-81ED-4DB2-BD59-A6C34878D82A}">
                    <a16:rowId xmlns:a16="http://schemas.microsoft.com/office/drawing/2014/main" val="10004"/>
                  </a:ext>
                </a:extLst>
              </a:tr>
            </a:tbl>
          </a:graphicData>
        </a:graphic>
      </p:graphicFrame>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D394DACF-3E6F-44AE-9D97-9C52E63BB55F}" type="slidenum">
              <a:rPr lang="ru-RU" sz="1600" b="0">
                <a:solidFill>
                  <a:schemeClr val="tx1">
                    <a:tint val="75000"/>
                  </a:schemeClr>
                </a:solidFill>
                <a:latin typeface="+mn-lt"/>
              </a:rPr>
              <a:pPr algn="r" fontAlgn="auto">
                <a:spcBef>
                  <a:spcPts val="0"/>
                </a:spcBef>
                <a:spcAft>
                  <a:spcPts val="0"/>
                </a:spcAft>
                <a:defRPr/>
              </a:pPr>
              <a:t>47</a:t>
            </a:fld>
            <a:endParaRPr lang="ru-RU" sz="1600" b="0" dirty="0">
              <a:solidFill>
                <a:schemeClr val="tx1">
                  <a:tint val="75000"/>
                </a:schemeClr>
              </a:solidFill>
              <a:latin typeface="+mn-lt"/>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ChangeArrowheads="1"/>
          </p:cNvSpPr>
          <p:nvPr/>
        </p:nvSpPr>
        <p:spPr bwMode="auto">
          <a:xfrm>
            <a:off x="755650" y="90488"/>
            <a:ext cx="570388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ru-RU" sz="1400">
                <a:latin typeface="Calibri" pitchFamily="34" charset="0"/>
                <a:cs typeface="Times New Roman" pitchFamily="18" charset="0"/>
              </a:rPr>
              <a:t>Табл. Стандартные стереотипы зависимостей на диаграмме классов</a:t>
            </a:r>
            <a:endParaRPr lang="ru-RU" b="0">
              <a:latin typeface="Calibri" pitchFamily="34" charset="0"/>
            </a:endParaRPr>
          </a:p>
        </p:txBody>
      </p:sp>
      <p:graphicFrame>
        <p:nvGraphicFramePr>
          <p:cNvPr id="115773" name="Group 61"/>
          <p:cNvGraphicFramePr>
            <a:graphicFrameLocks noGrp="1"/>
          </p:cNvGraphicFramePr>
          <p:nvPr/>
        </p:nvGraphicFramePr>
        <p:xfrm>
          <a:off x="468313" y="450850"/>
          <a:ext cx="8351837" cy="5845175"/>
        </p:xfrm>
        <a:graphic>
          <a:graphicData uri="http://schemas.openxmlformats.org/drawingml/2006/table">
            <a:tbl>
              <a:tblPr/>
              <a:tblGrid>
                <a:gridCol w="1716087">
                  <a:extLst>
                    <a:ext uri="{9D8B030D-6E8A-4147-A177-3AD203B41FA5}">
                      <a16:colId xmlns:a16="http://schemas.microsoft.com/office/drawing/2014/main" val="20000"/>
                    </a:ext>
                  </a:extLst>
                </a:gridCol>
                <a:gridCol w="371475">
                  <a:extLst>
                    <a:ext uri="{9D8B030D-6E8A-4147-A177-3AD203B41FA5}">
                      <a16:colId xmlns:a16="http://schemas.microsoft.com/office/drawing/2014/main" val="20001"/>
                    </a:ext>
                  </a:extLst>
                </a:gridCol>
                <a:gridCol w="6264275">
                  <a:extLst>
                    <a:ext uri="{9D8B030D-6E8A-4147-A177-3AD203B41FA5}">
                      <a16:colId xmlns:a16="http://schemas.microsoft.com/office/drawing/2014/main" val="20002"/>
                    </a:ext>
                  </a:extLst>
                </a:gridCol>
              </a:tblGrid>
              <a:tr h="3587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a:ln>
                            <a:noFill/>
                          </a:ln>
                          <a:solidFill>
                            <a:schemeClr val="tx1"/>
                          </a:solidFill>
                          <a:effectLst/>
                          <a:latin typeface="Times New Roman" pitchFamily="18" charset="0"/>
                          <a:cs typeface="Times New Roman" pitchFamily="18" charset="0"/>
                        </a:rPr>
                        <a:t>Стереотип</a:t>
                      </a:r>
                      <a:endParaRPr kumimoji="0" lang="ru-RU" sz="2000" b="0" i="0" u="none" strike="noStrike" cap="none" normalizeH="0" baseline="0">
                        <a:ln>
                          <a:noFill/>
                        </a:ln>
                        <a:solidFill>
                          <a:schemeClr val="tx1"/>
                        </a:solidFill>
                        <a:effectLst/>
                        <a:latin typeface="Calibri" pitchFamily="34" charset="0"/>
                      </a:endParaRPr>
                    </a:p>
                  </a:txBody>
                  <a:tcPr anchor="ctr" horzOverflow="overflow">
                    <a:lnL cap="flat">
                      <a:noFill/>
                    </a:lnL>
                    <a:lnR>
                      <a:noFill/>
                    </a:lnR>
                    <a:lnT cap="flat">
                      <a:noFill/>
                    </a:lnT>
                    <a:lnB w="12700" cap="flat" cmpd="sng" algn="ctr">
                      <a:solidFill>
                        <a:srgbClr val="6E889C"/>
                      </a:solidFill>
                      <a:prstDash val="solid"/>
                      <a:round/>
                      <a:headEnd type="none" w="med" len="med"/>
                      <a:tailEnd type="none" w="med" len="med"/>
                    </a:lnB>
                    <a:lnTlToBr>
                      <a:noFill/>
                    </a:lnTlToBr>
                    <a:lnBlToTr>
                      <a:noFill/>
                    </a:lnBlToTr>
                    <a:solidFill>
                      <a:srgbClr val="6E889C"/>
                    </a:solid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a:ln>
                            <a:noFill/>
                          </a:ln>
                          <a:solidFill>
                            <a:schemeClr val="tx1"/>
                          </a:solidFill>
                          <a:effectLst/>
                          <a:latin typeface="Times New Roman" pitchFamily="18" charset="0"/>
                          <a:cs typeface="Times New Roman" pitchFamily="18" charset="0"/>
                        </a:rPr>
                        <a:t>Описание</a:t>
                      </a:r>
                      <a:endParaRPr kumimoji="0" lang="ru-RU" sz="2000" b="0" i="0" u="none" strike="noStrike" cap="none" normalizeH="0" baseline="0">
                        <a:ln>
                          <a:noFill/>
                        </a:ln>
                        <a:solidFill>
                          <a:schemeClr val="tx1"/>
                        </a:solidFill>
                        <a:effectLst/>
                        <a:latin typeface="Calibri" pitchFamily="34" charset="0"/>
                      </a:endParaRPr>
                    </a:p>
                  </a:txBody>
                  <a:tcPr anchor="ctr" horzOverflow="overflow">
                    <a:lnL>
                      <a:noFill/>
                    </a:lnL>
                    <a:lnR cap="flat">
                      <a:noFill/>
                    </a:lnR>
                    <a:lnT cap="flat">
                      <a:noFill/>
                    </a:lnT>
                    <a:lnB w="12700" cap="flat" cmpd="sng" algn="ctr">
                      <a:solidFill>
                        <a:srgbClr val="6E889C"/>
                      </a:solidFill>
                      <a:prstDash val="solid"/>
                      <a:round/>
                      <a:headEnd type="none" w="med" len="med"/>
                      <a:tailEnd type="none" w="med" len="med"/>
                    </a:lnB>
                    <a:lnTlToBr>
                      <a:noFill/>
                    </a:lnTlToBr>
                    <a:lnBlToTr>
                      <a:noFill/>
                    </a:lnBlToTr>
                    <a:solidFill>
                      <a:srgbClr val="6E889C"/>
                    </a:solidFill>
                  </a:tcPr>
                </a:tc>
                <a:tc hMerge="1">
                  <a:txBody>
                    <a:bodyPr/>
                    <a:lstStyle/>
                    <a:p>
                      <a:endParaRPr lang="ru-RU"/>
                    </a:p>
                  </a:txBody>
                  <a:tcPr/>
                </a:tc>
                <a:extLst>
                  <a:ext uri="{0D108BD9-81ED-4DB2-BD59-A6C34878D82A}">
                    <a16:rowId xmlns:a16="http://schemas.microsoft.com/office/drawing/2014/main" val="10000"/>
                  </a:ext>
                </a:extLst>
              </a:tr>
              <a:tr h="512763">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a:ln>
                            <a:noFill/>
                          </a:ln>
                          <a:solidFill>
                            <a:srgbClr val="333333"/>
                          </a:solidFill>
                          <a:effectLst/>
                          <a:latin typeface="Arial" charset="0"/>
                        </a:rPr>
                        <a:t>«instanceOf»</a:t>
                      </a:r>
                    </a:p>
                  </a:txBody>
                  <a:tcPr anchor="ctr" horzOverflow="overflow">
                    <a:lnL cap="flat">
                      <a:noFill/>
                    </a:lnL>
                    <a:lnR>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tc hMerge="1">
                  <a:txBody>
                    <a:bodyPr/>
                    <a:lstStyle/>
                    <a:p>
                      <a:endParaRPr lang="ru-RU"/>
                    </a:p>
                  </a:txBody>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ru-RU" sz="2200" b="0" i="0" u="none" strike="noStrike" cap="none" normalizeH="0" baseline="0">
                          <a:ln>
                            <a:noFill/>
                          </a:ln>
                          <a:solidFill>
                            <a:schemeClr val="tx1"/>
                          </a:solidFill>
                          <a:effectLst/>
                          <a:latin typeface="Arial" charset="0"/>
                        </a:rPr>
                        <a:t>Указывает, что зависимый объект (или класс) является экземпляром независимого класса (метакласса).</a:t>
                      </a:r>
                    </a:p>
                  </a:txBody>
                  <a:tcPr anchor="ctr" horzOverflow="overflow">
                    <a:lnL>
                      <a:noFill/>
                    </a:lnL>
                    <a:lnR cap="flat">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12763">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a:ln>
                            <a:noFill/>
                          </a:ln>
                          <a:solidFill>
                            <a:srgbClr val="333333"/>
                          </a:solidFill>
                          <a:effectLst/>
                          <a:latin typeface="Arial" charset="0"/>
                          <a:ea typeface="Times New Roman" pitchFamily="18" charset="0"/>
                          <a:cs typeface="Arial" charset="0"/>
                        </a:rPr>
                        <a:t>«instantiate»</a:t>
                      </a:r>
                      <a:endParaRPr kumimoji="0" lang="ru-RU" sz="2400" b="0" i="0" u="none" strike="noStrike" cap="none" normalizeH="0" baseline="0">
                        <a:ln>
                          <a:noFill/>
                        </a:ln>
                        <a:solidFill>
                          <a:schemeClr val="tx1"/>
                        </a:solidFill>
                        <a:effectLst/>
                        <a:latin typeface="Arial" charset="0"/>
                        <a:ea typeface="Times New Roman" pitchFamily="18" charset="0"/>
                        <a:cs typeface="Arial" charset="0"/>
                      </a:endParaRPr>
                    </a:p>
                  </a:txBody>
                  <a:tcPr anchor="ctr" horzOverflow="overflow">
                    <a:lnL cap="flat">
                      <a:noFill/>
                    </a:lnL>
                    <a:lnR>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tc hMerge="1">
                  <a:txBody>
                    <a:bodyPr/>
                    <a:lstStyle/>
                    <a:p>
                      <a:endParaRPr lang="ru-RU"/>
                    </a:p>
                  </a:txBody>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ru-RU" sz="2200" b="0" i="0" u="none" strike="noStrike" cap="none" normalizeH="0" baseline="0">
                          <a:ln>
                            <a:noFill/>
                          </a:ln>
                          <a:solidFill>
                            <a:schemeClr val="tx1"/>
                          </a:solidFill>
                          <a:effectLst/>
                          <a:latin typeface="Arial" charset="0"/>
                        </a:rPr>
                        <a:t>Указывает, что операции независимого класса создают экземпляры зависимого класса.</a:t>
                      </a:r>
                    </a:p>
                  </a:txBody>
                  <a:tcPr anchor="ctr" horzOverflow="overflow">
                    <a:lnL>
                      <a:noFill/>
                    </a:lnL>
                    <a:lnR cap="flat">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331913">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a:ln>
                            <a:noFill/>
                          </a:ln>
                          <a:solidFill>
                            <a:srgbClr val="333333"/>
                          </a:solidFill>
                          <a:effectLst/>
                          <a:latin typeface="Arial" charset="0"/>
                          <a:ea typeface="Times New Roman" pitchFamily="18" charset="0"/>
                          <a:cs typeface="Arial" charset="0"/>
                        </a:rPr>
                        <a:t>«powertype»</a:t>
                      </a:r>
                      <a:endParaRPr kumimoji="0" lang="ru-RU" sz="2400" b="0" i="0" u="none" strike="noStrike" cap="none" normalizeH="0" baseline="0">
                        <a:ln>
                          <a:noFill/>
                        </a:ln>
                        <a:solidFill>
                          <a:schemeClr val="tx1"/>
                        </a:solidFill>
                        <a:effectLst/>
                        <a:latin typeface="Arial" charset="0"/>
                        <a:ea typeface="Times New Roman" pitchFamily="18" charset="0"/>
                        <a:cs typeface="Arial" charset="0"/>
                      </a:endParaRPr>
                    </a:p>
                  </a:txBody>
                  <a:tcPr anchor="ctr" horzOverflow="overflow">
                    <a:lnL cap="flat">
                      <a:noFill/>
                    </a:lnL>
                    <a:lnR>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tc hMerge="1">
                  <a:txBody>
                    <a:bodyPr/>
                    <a:lstStyle/>
                    <a:p>
                      <a:endParaRPr lang="ru-RU"/>
                    </a:p>
                  </a:txBody>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ru-RU" sz="2200" b="0" i="0" u="none" strike="noStrike" cap="none" normalizeH="0" baseline="0">
                          <a:ln>
                            <a:noFill/>
                          </a:ln>
                          <a:solidFill>
                            <a:schemeClr val="tx1"/>
                          </a:solidFill>
                          <a:effectLst/>
                          <a:latin typeface="Arial" charset="0"/>
                        </a:rPr>
                        <a:t>Показывает, что экземплярами зависимого класса являются подклассы независимого класса. Таким образом, в данном случае зависимый класс является метаклассом.</a:t>
                      </a:r>
                    </a:p>
                  </a:txBody>
                  <a:tcPr anchor="ctr" horzOverflow="overflow">
                    <a:lnL>
                      <a:noFill/>
                    </a:lnL>
                    <a:lnR cap="flat">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717550">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a:ln>
                            <a:noFill/>
                          </a:ln>
                          <a:solidFill>
                            <a:srgbClr val="333333"/>
                          </a:solidFill>
                          <a:effectLst/>
                          <a:latin typeface="Arial" charset="0"/>
                          <a:ea typeface="Times New Roman" pitchFamily="18" charset="0"/>
                          <a:cs typeface="Arial" charset="0"/>
                        </a:rPr>
                        <a:t>«refine»</a:t>
                      </a:r>
                      <a:endParaRPr kumimoji="0" lang="ru-RU" sz="2400" b="0" i="0" u="none" strike="noStrike" cap="none" normalizeH="0" baseline="0">
                        <a:ln>
                          <a:noFill/>
                        </a:ln>
                        <a:solidFill>
                          <a:schemeClr val="tx1"/>
                        </a:solidFill>
                        <a:effectLst/>
                        <a:latin typeface="Arial" charset="0"/>
                        <a:ea typeface="Times New Roman" pitchFamily="18" charset="0"/>
                        <a:cs typeface="Arial" charset="0"/>
                      </a:endParaRPr>
                    </a:p>
                  </a:txBody>
                  <a:tcPr anchor="ctr" horzOverflow="overflow">
                    <a:lnL cap="flat">
                      <a:noFill/>
                    </a:lnL>
                    <a:lnR>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tc hMerge="1">
                  <a:txBody>
                    <a:bodyPr/>
                    <a:lstStyle/>
                    <a:p>
                      <a:endParaRPr lang="ru-RU"/>
                    </a:p>
                  </a:txBody>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ru-RU" sz="2200" b="0" i="0" u="none" strike="noStrike" cap="none" normalizeH="0" baseline="0">
                          <a:ln>
                            <a:noFill/>
                          </a:ln>
                          <a:solidFill>
                            <a:schemeClr val="tx1"/>
                          </a:solidFill>
                          <a:effectLst/>
                          <a:latin typeface="Arial" charset="0"/>
                        </a:rPr>
                        <a:t>Указывает, что зависимый класс уточняет (конкретизирует) независимый. Данная зависимость показывает, что связанные классы концептуально совпадают, но находятся на разных уровнях абстракции.</a:t>
                      </a:r>
                    </a:p>
                  </a:txBody>
                  <a:tcPr anchor="ctr" horzOverflow="overflow">
                    <a:lnL>
                      <a:noFill/>
                    </a:lnL>
                    <a:lnR cap="flat">
                      <a:noFill/>
                    </a:lnR>
                    <a:lnT w="12700" cap="flat" cmpd="sng" algn="ctr">
                      <a:solidFill>
                        <a:srgbClr val="6E889C"/>
                      </a:solidFill>
                      <a:prstDash val="solid"/>
                      <a:round/>
                      <a:headEnd type="none" w="med" len="med"/>
                      <a:tailEnd type="none" w="med" len="med"/>
                    </a:lnT>
                    <a:lnB w="12700" cap="flat" cmpd="sng" algn="ctr">
                      <a:solidFill>
                        <a:srgbClr val="6E889C"/>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11175">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a:ln>
                            <a:noFill/>
                          </a:ln>
                          <a:solidFill>
                            <a:srgbClr val="333333"/>
                          </a:solidFill>
                          <a:effectLst/>
                          <a:latin typeface="Arial" charset="0"/>
                          <a:ea typeface="Times New Roman" pitchFamily="18" charset="0"/>
                          <a:cs typeface="Arial" charset="0"/>
                        </a:rPr>
                        <a:t>«use»</a:t>
                      </a:r>
                      <a:endParaRPr kumimoji="0" lang="ru-RU" sz="2400" b="0" i="0" u="none" strike="noStrike" cap="none" normalizeH="0" baseline="0">
                        <a:ln>
                          <a:noFill/>
                        </a:ln>
                        <a:solidFill>
                          <a:schemeClr val="tx1"/>
                        </a:solidFill>
                        <a:effectLst/>
                        <a:latin typeface="Arial" charset="0"/>
                        <a:ea typeface="Times New Roman" pitchFamily="18" charset="0"/>
                        <a:cs typeface="Arial" charset="0"/>
                      </a:endParaRPr>
                    </a:p>
                  </a:txBody>
                  <a:tcPr anchor="ctr" horzOverflow="overflow">
                    <a:lnL cap="flat">
                      <a:noFill/>
                    </a:lnL>
                    <a:lnR>
                      <a:noFill/>
                    </a:lnR>
                    <a:lnT w="12700" cap="flat" cmpd="sng" algn="ctr">
                      <a:solidFill>
                        <a:srgbClr val="6E889C"/>
                      </a:solidFill>
                      <a:prstDash val="solid"/>
                      <a:round/>
                      <a:headEnd type="none" w="med" len="med"/>
                      <a:tailEnd type="none" w="med" len="med"/>
                    </a:lnT>
                    <a:lnB cap="flat">
                      <a:noFill/>
                    </a:lnB>
                    <a:lnTlToBr>
                      <a:noFill/>
                    </a:lnTlToBr>
                    <a:lnBlToTr>
                      <a:noFill/>
                    </a:lnBlToTr>
                    <a:noFill/>
                  </a:tcPr>
                </a:tc>
                <a:tc hMerge="1">
                  <a:txBody>
                    <a:bodyPr/>
                    <a:lstStyle/>
                    <a:p>
                      <a:endParaRPr lang="ru-RU"/>
                    </a:p>
                  </a:txBody>
                  <a:tcPr/>
                </a:tc>
                <a:tc>
                  <a:txBody>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ru-RU" sz="2200" b="0" i="0" u="none" strike="noStrike" cap="none" normalizeH="0" baseline="0">
                          <a:ln>
                            <a:noFill/>
                          </a:ln>
                          <a:solidFill>
                            <a:schemeClr val="tx1"/>
                          </a:solidFill>
                          <a:effectLst/>
                          <a:latin typeface="Arial" charset="0"/>
                        </a:rPr>
                        <a:t>Зависимость самого общего вида, показывающая, что зависимый класс каким-либо образом использует независимый класс.</a:t>
                      </a:r>
                    </a:p>
                  </a:txBody>
                  <a:tcPr anchor="ctr" horzOverflow="overflow">
                    <a:lnL>
                      <a:noFill/>
                    </a:lnL>
                    <a:lnR cap="flat">
                      <a:noFill/>
                    </a:lnR>
                    <a:lnT w="12700" cap="flat" cmpd="sng" algn="ctr">
                      <a:solidFill>
                        <a:srgbClr val="6E889C"/>
                      </a:solidFill>
                      <a:prstDash val="solid"/>
                      <a:round/>
                      <a:headEnd type="none" w="med" len="med"/>
                      <a:tailEnd type="none" w="med" len="med"/>
                    </a:lnT>
                    <a:lnB cap="flat">
                      <a:noFill/>
                    </a:lnB>
                    <a:lnTlToBr>
                      <a:noFill/>
                    </a:lnTlToBr>
                    <a:lnBlToTr>
                      <a:noFill/>
                    </a:lnBlToTr>
                    <a:noFill/>
                  </a:tcPr>
                </a:tc>
                <a:extLst>
                  <a:ext uri="{0D108BD9-81ED-4DB2-BD59-A6C34878D82A}">
                    <a16:rowId xmlns:a16="http://schemas.microsoft.com/office/drawing/2014/main" val="10005"/>
                  </a:ext>
                </a:extLst>
              </a:tr>
            </a:tbl>
          </a:graphicData>
        </a:graphic>
      </p:graphicFrame>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4A582404-1CA9-48FC-86D9-694DE25AF0CC}" type="slidenum">
              <a:rPr lang="ru-RU" sz="1600" b="0">
                <a:solidFill>
                  <a:schemeClr val="tx1">
                    <a:tint val="75000"/>
                  </a:schemeClr>
                </a:solidFill>
                <a:latin typeface="+mn-lt"/>
              </a:rPr>
              <a:pPr algn="r" fontAlgn="auto">
                <a:spcBef>
                  <a:spcPts val="0"/>
                </a:spcBef>
                <a:spcAft>
                  <a:spcPts val="0"/>
                </a:spcAft>
                <a:defRPr/>
              </a:pPr>
              <a:t>48</a:t>
            </a:fld>
            <a:endParaRPr lang="ru-RU" sz="1600" b="0" dirty="0">
              <a:solidFill>
                <a:schemeClr val="tx1">
                  <a:tint val="75000"/>
                </a:schemeClr>
              </a:solidFill>
              <a:latin typeface="+mn-lt"/>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Заголовок 1"/>
          <p:cNvSpPr>
            <a:spLocks noGrp="1"/>
          </p:cNvSpPr>
          <p:nvPr>
            <p:ph type="title" idx="4294967295"/>
          </p:nvPr>
        </p:nvSpPr>
        <p:spPr>
          <a:xfrm>
            <a:off x="0" y="90488"/>
            <a:ext cx="9144000" cy="812800"/>
          </a:xfrm>
        </p:spPr>
        <p:txBody>
          <a:bodyPr/>
          <a:lstStyle/>
          <a:p>
            <a:r>
              <a:rPr lang="ru-RU" sz="4000" b="1">
                <a:solidFill>
                  <a:schemeClr val="accent1"/>
                </a:solidFill>
              </a:rPr>
              <a:t>Отношение реализации</a:t>
            </a:r>
            <a:endParaRPr lang="en-US" sz="4000" b="1">
              <a:solidFill>
                <a:schemeClr val="accent1"/>
              </a:solidFill>
            </a:endParaRPr>
          </a:p>
        </p:txBody>
      </p:sp>
      <p:sp>
        <p:nvSpPr>
          <p:cNvPr id="3" name="Объект 2"/>
          <p:cNvSpPr>
            <a:spLocks noGrp="1"/>
          </p:cNvSpPr>
          <p:nvPr>
            <p:ph idx="4294967295"/>
          </p:nvPr>
        </p:nvSpPr>
        <p:spPr>
          <a:xfrm>
            <a:off x="396875" y="809625"/>
            <a:ext cx="8496300" cy="5851525"/>
          </a:xfrm>
        </p:spPr>
        <p:txBody>
          <a:bodyPr>
            <a:normAutofit/>
          </a:bodyPr>
          <a:lstStyle/>
          <a:p>
            <a:pPr marL="0" indent="361950" algn="just">
              <a:lnSpc>
                <a:spcPct val="85000"/>
              </a:lnSpc>
              <a:buFont typeface="Arial" charset="0"/>
              <a:buNone/>
            </a:pPr>
            <a:r>
              <a:rPr lang="ru-RU" sz="2200">
                <a:latin typeface="Arial" charset="0"/>
              </a:rPr>
              <a:t>Между интерфейсами и другими классификаторами, в частности, классами, на диаграмме классов применяются два отношения:</a:t>
            </a:r>
          </a:p>
          <a:p>
            <a:pPr marL="0" indent="361950">
              <a:lnSpc>
                <a:spcPct val="85000"/>
              </a:lnSpc>
            </a:pPr>
            <a:r>
              <a:rPr lang="ru-RU" sz="2200">
                <a:latin typeface="Arial" charset="0"/>
              </a:rPr>
              <a:t>классификатор (в частности, класс) использует интерфейс ‒ это показывается с помощью зависимости со стереотипом «call»;</a:t>
            </a:r>
          </a:p>
          <a:p>
            <a:pPr marL="0" indent="361950">
              <a:lnSpc>
                <a:spcPct val="85000"/>
              </a:lnSpc>
            </a:pPr>
            <a:r>
              <a:rPr lang="ru-RU" sz="2200">
                <a:latin typeface="Arial" charset="0"/>
              </a:rPr>
              <a:t>классификатор (в частности, класс) реализует интерфейс ‒ это показывается с помощью отношения реализации.</a:t>
            </a:r>
          </a:p>
          <a:p>
            <a:pPr marL="0" indent="361950" algn="just">
              <a:lnSpc>
                <a:spcPct val="85000"/>
              </a:lnSpc>
              <a:buFont typeface="Arial" charset="0"/>
              <a:buNone/>
            </a:pPr>
            <a:r>
              <a:rPr lang="ru-RU" sz="2200">
                <a:latin typeface="Arial" charset="0"/>
              </a:rPr>
              <a:t>Никаких ограничений на использование отношения реализации не накладывается: класс может реализовывать много интерфейсов, и наоборот, интерфейс может быть реализован многими классами. Нет ограничений и на использование зависимостей со стереотипом «call» ‒ класс может вызывать любые операции любых видимых интерфейсов. Семантика зависимости со стереотипом «call» ‒ эта зависимость указывает, что в операциях класса, находящегося на независимом полюсе, вызываются операции класса находящегося на зависимом полюсе.</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E8BD263C-69AE-493C-ABC1-A8944CCFFB96}" type="slidenum">
              <a:rPr lang="ru-RU" sz="1600" b="0">
                <a:solidFill>
                  <a:schemeClr val="tx1">
                    <a:tint val="75000"/>
                  </a:schemeClr>
                </a:solidFill>
                <a:latin typeface="+mn-lt"/>
              </a:rPr>
              <a:pPr algn="r" fontAlgn="auto">
                <a:spcBef>
                  <a:spcPts val="0"/>
                </a:spcBef>
                <a:spcAft>
                  <a:spcPts val="0"/>
                </a:spcAft>
                <a:defRPr/>
              </a:pPr>
              <a:t>49</a:t>
            </a:fld>
            <a:endParaRPr lang="ru-RU" sz="1600" b="0" dirty="0">
              <a:solidFill>
                <a:schemeClr val="tx1">
                  <a:tint val="75000"/>
                </a:schemeClr>
              </a:solidFill>
              <a:latin typeface="+mn-l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Заголовок 1"/>
          <p:cNvSpPr>
            <a:spLocks noGrp="1"/>
          </p:cNvSpPr>
          <p:nvPr>
            <p:ph type="title" idx="4294967295"/>
          </p:nvPr>
        </p:nvSpPr>
        <p:spPr>
          <a:xfrm>
            <a:off x="0" y="285750"/>
            <a:ext cx="9144000" cy="812800"/>
          </a:xfrm>
        </p:spPr>
        <p:txBody>
          <a:bodyPr/>
          <a:lstStyle/>
          <a:p>
            <a:r>
              <a:rPr lang="ru-RU" sz="4000" b="1">
                <a:solidFill>
                  <a:schemeClr val="accent1"/>
                </a:solidFill>
              </a:rPr>
              <a:t>Назначение  структурного моделирования</a:t>
            </a:r>
            <a:endParaRPr lang="en-US" sz="4000" b="1">
              <a:solidFill>
                <a:schemeClr val="accent1"/>
              </a:solidFill>
            </a:endParaRPr>
          </a:p>
        </p:txBody>
      </p:sp>
      <p:sp>
        <p:nvSpPr>
          <p:cNvPr id="3" name="Объект 2"/>
          <p:cNvSpPr>
            <a:spLocks noGrp="1"/>
          </p:cNvSpPr>
          <p:nvPr>
            <p:ph idx="4294967295"/>
          </p:nvPr>
        </p:nvSpPr>
        <p:spPr>
          <a:xfrm>
            <a:off x="323850" y="1504950"/>
            <a:ext cx="8686800" cy="5281613"/>
          </a:xfrm>
        </p:spPr>
        <p:txBody>
          <a:bodyPr>
            <a:normAutofit/>
          </a:bodyPr>
          <a:lstStyle/>
          <a:p>
            <a:pPr marL="0" indent="361950" algn="just">
              <a:lnSpc>
                <a:spcPct val="90000"/>
              </a:lnSpc>
              <a:buFont typeface="Arial" charset="0"/>
              <a:buNone/>
            </a:pPr>
            <a:r>
              <a:rPr lang="ru-RU" sz="2400">
                <a:latin typeface="Arial" charset="0"/>
              </a:rPr>
              <a:t>Какие именно структуры нужно моделировать и зачем? Выделяются следующие структуры:</a:t>
            </a:r>
          </a:p>
          <a:p>
            <a:pPr marL="0" indent="361950"/>
            <a:r>
              <a:rPr lang="ru-RU" sz="2400">
                <a:latin typeface="Arial" charset="0"/>
              </a:rPr>
              <a:t>структура связей между объектами во время выполнения программы;</a:t>
            </a:r>
          </a:p>
          <a:p>
            <a:pPr marL="0" indent="361950"/>
            <a:r>
              <a:rPr lang="ru-RU" sz="2400">
                <a:latin typeface="Arial" charset="0"/>
              </a:rPr>
              <a:t>структура хранения данных;</a:t>
            </a:r>
          </a:p>
          <a:p>
            <a:pPr marL="0" indent="361950"/>
            <a:r>
              <a:rPr lang="ru-RU" sz="2400">
                <a:latin typeface="Arial" charset="0"/>
              </a:rPr>
              <a:t>структура программного кода;</a:t>
            </a:r>
          </a:p>
          <a:p>
            <a:pPr marL="0" indent="361950"/>
            <a:r>
              <a:rPr lang="ru-RU" sz="2400">
                <a:latin typeface="Arial" charset="0"/>
              </a:rPr>
              <a:t>структура компонентов в приложении;</a:t>
            </a:r>
          </a:p>
          <a:p>
            <a:pPr marL="0" indent="361950"/>
            <a:r>
              <a:rPr lang="ru-RU" sz="2400">
                <a:latin typeface="Arial" charset="0"/>
              </a:rPr>
              <a:t>структура сложных объектов, состоящих из взаимодействующих частей;</a:t>
            </a:r>
          </a:p>
          <a:p>
            <a:pPr marL="0" indent="361950"/>
            <a:r>
              <a:rPr lang="ru-RU" sz="2400">
                <a:latin typeface="Arial" charset="0"/>
              </a:rPr>
              <a:t>структура артефактов в проекте;</a:t>
            </a:r>
          </a:p>
          <a:p>
            <a:pPr marL="0" indent="361950"/>
            <a:r>
              <a:rPr lang="ru-RU" sz="2400">
                <a:latin typeface="Arial" charset="0"/>
              </a:rPr>
              <a:t>структура используемых вычислительных ресурсов.</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DAE92945-8E80-4082-A620-7106460531B7}" type="slidenum">
              <a:rPr lang="ru-RU" sz="1600" b="0">
                <a:solidFill>
                  <a:schemeClr val="tx1">
                    <a:tint val="75000"/>
                  </a:schemeClr>
                </a:solidFill>
                <a:latin typeface="+mn-lt"/>
              </a:rPr>
              <a:pPr algn="r" fontAlgn="auto">
                <a:spcBef>
                  <a:spcPts val="0"/>
                </a:spcBef>
                <a:spcAft>
                  <a:spcPts val="0"/>
                </a:spcAft>
                <a:defRPr/>
              </a:pPr>
              <a:t>5</a:t>
            </a:fld>
            <a:endParaRPr lang="ru-RU" sz="1600" b="0" dirty="0">
              <a:solidFill>
                <a:schemeClr val="tx1">
                  <a:tint val="75000"/>
                </a:schemeClr>
              </a:solidFill>
              <a:latin typeface="+mn-lt"/>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396875" y="306388"/>
            <a:ext cx="8496300" cy="2663825"/>
          </a:xfrm>
        </p:spPr>
        <p:txBody>
          <a:bodyPr>
            <a:normAutofit/>
          </a:bodyPr>
          <a:lstStyle/>
          <a:p>
            <a:pPr marL="0" indent="361950" algn="just">
              <a:lnSpc>
                <a:spcPct val="85000"/>
              </a:lnSpc>
              <a:buFont typeface="Arial" charset="0"/>
              <a:buNone/>
            </a:pPr>
            <a:r>
              <a:rPr lang="ru-RU" sz="2200">
                <a:latin typeface="Arial" charset="0"/>
              </a:rPr>
              <a:t>Рассмотрим пример из информационной системы отдела кадров. Допустим, что класс Department для реализации операций, связанных с движением кадров, использует операции класса Position, позволяющие занимать и освобождать должность ‒ другие операции класса Position классу Department не нужны. Для этого, как показано на рисунке можно определить соответствующий интерфейс IPosition и связать его отношениями с данными классами. </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EC024BC3-7104-4CF2-B458-7E9F9FCC0720}" type="slidenum">
              <a:rPr lang="ru-RU" sz="1600" b="0">
                <a:solidFill>
                  <a:schemeClr val="tx1">
                    <a:tint val="75000"/>
                  </a:schemeClr>
                </a:solidFill>
                <a:latin typeface="+mn-lt"/>
              </a:rPr>
              <a:pPr algn="r" fontAlgn="auto">
                <a:spcBef>
                  <a:spcPts val="0"/>
                </a:spcBef>
                <a:spcAft>
                  <a:spcPts val="0"/>
                </a:spcAft>
                <a:defRPr/>
              </a:pPr>
              <a:t>50</a:t>
            </a:fld>
            <a:endParaRPr lang="ru-RU" sz="1600" b="0" dirty="0">
              <a:solidFill>
                <a:schemeClr val="tx1">
                  <a:tint val="75000"/>
                </a:schemeClr>
              </a:solidFill>
              <a:latin typeface="+mn-lt"/>
            </a:endParaRPr>
          </a:p>
        </p:txBody>
      </p:sp>
      <p:pic>
        <p:nvPicPr>
          <p:cNvPr id="116741"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350" y="3043238"/>
            <a:ext cx="5014913" cy="3614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6742"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64163" y="3049588"/>
            <a:ext cx="3635375" cy="2944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Заголовок 1"/>
          <p:cNvSpPr>
            <a:spLocks noGrp="1"/>
          </p:cNvSpPr>
          <p:nvPr>
            <p:ph type="title" idx="4294967295"/>
          </p:nvPr>
        </p:nvSpPr>
        <p:spPr>
          <a:xfrm>
            <a:off x="0" y="90488"/>
            <a:ext cx="9144000" cy="812800"/>
          </a:xfrm>
        </p:spPr>
        <p:txBody>
          <a:bodyPr/>
          <a:lstStyle/>
          <a:p>
            <a:r>
              <a:rPr lang="ru-RU" sz="4000" b="1">
                <a:solidFill>
                  <a:schemeClr val="accent1"/>
                </a:solidFill>
              </a:rPr>
              <a:t>Отношение обобщения</a:t>
            </a:r>
            <a:endParaRPr lang="en-US" sz="4000" b="1">
              <a:solidFill>
                <a:schemeClr val="accent1"/>
              </a:solidFill>
            </a:endParaRPr>
          </a:p>
        </p:txBody>
      </p:sp>
      <p:sp>
        <p:nvSpPr>
          <p:cNvPr id="3" name="Объект 2"/>
          <p:cNvSpPr>
            <a:spLocks noGrp="1"/>
          </p:cNvSpPr>
          <p:nvPr>
            <p:ph idx="4294967295"/>
          </p:nvPr>
        </p:nvSpPr>
        <p:spPr>
          <a:xfrm>
            <a:off x="396875" y="935038"/>
            <a:ext cx="8496300" cy="5851525"/>
          </a:xfrm>
        </p:spPr>
        <p:txBody>
          <a:bodyPr>
            <a:normAutofit/>
          </a:bodyPr>
          <a:lstStyle/>
          <a:p>
            <a:pPr marL="0" indent="361950" algn="just">
              <a:lnSpc>
                <a:spcPct val="85000"/>
              </a:lnSpc>
              <a:buFont typeface="Arial" charset="0"/>
              <a:buNone/>
            </a:pPr>
            <a:r>
              <a:rPr lang="ru-RU" sz="2200">
                <a:latin typeface="Arial" charset="0"/>
              </a:rPr>
              <a:t>Отношение </a:t>
            </a:r>
            <a:r>
              <a:rPr lang="ru-RU" sz="2200" b="1">
                <a:latin typeface="Arial" charset="0"/>
              </a:rPr>
              <a:t>обобщения</a:t>
            </a:r>
            <a:r>
              <a:rPr lang="ru-RU" sz="2200">
                <a:latin typeface="Arial" charset="0"/>
              </a:rPr>
              <a:t> часто применяется на д. классов. Как правило, общее есть, и это общее целесообразно выделить в отдельный класс. При этом общие составляющие, собранные в суперклассе, автоматически наследуются подклассами.</a:t>
            </a:r>
          </a:p>
          <a:p>
            <a:pPr marL="0" indent="361950" algn="just">
              <a:lnSpc>
                <a:spcPct val="85000"/>
              </a:lnSpc>
              <a:buFont typeface="Arial" charset="0"/>
              <a:buNone/>
            </a:pPr>
            <a:r>
              <a:rPr lang="ru-RU" sz="2200">
                <a:latin typeface="Arial" charset="0"/>
              </a:rPr>
              <a:t>Таким образом, сокращается суммарное количество описаний, а значит, уменьшается вероятность допустить ошибку. Использование обобщений не ограничивает свободу проектировщика системы, поскольку унаследованные составляющие можно переопределить в подклассе. Для указания того, что та или иная составляющая переопределена в подклассе следует использовать появившееся в UML 2 дополнение redefines.</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9FFB724E-F68D-4193-B0F0-5D7844675791}" type="slidenum">
              <a:rPr lang="ru-RU" sz="1600" b="0">
                <a:solidFill>
                  <a:schemeClr val="tx1">
                    <a:tint val="75000"/>
                  </a:schemeClr>
                </a:solidFill>
                <a:latin typeface="+mn-lt"/>
              </a:rPr>
              <a:pPr algn="r" fontAlgn="auto">
                <a:spcBef>
                  <a:spcPts val="0"/>
                </a:spcBef>
                <a:spcAft>
                  <a:spcPts val="0"/>
                </a:spcAft>
                <a:defRPr/>
              </a:pPr>
              <a:t>51</a:t>
            </a:fld>
            <a:endParaRPr lang="ru-RU" sz="1600" b="0" dirty="0">
              <a:solidFill>
                <a:schemeClr val="tx1">
                  <a:tint val="75000"/>
                </a:schemeClr>
              </a:solidFill>
              <a:latin typeface="+mn-lt"/>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323850" y="1458913"/>
            <a:ext cx="8569325" cy="1295400"/>
          </a:xfrm>
        </p:spPr>
        <p:txBody>
          <a:bodyPr>
            <a:normAutofit/>
          </a:bodyPr>
          <a:lstStyle/>
          <a:p>
            <a:pPr marL="0" indent="361950" algn="just">
              <a:lnSpc>
                <a:spcPct val="90000"/>
              </a:lnSpc>
              <a:buFont typeface="Arial" charset="0"/>
              <a:buNone/>
            </a:pPr>
            <a:r>
              <a:rPr lang="ru-RU" sz="2200">
                <a:latin typeface="Arial" charset="0"/>
              </a:rPr>
              <a:t>В ИС ОК мы выделили классы Position, Department и Person. Для всех этих классов может быть указан атрибут, содержащий собственное имя объекта, выделяющее его в ряду однородных. Для простоты положим, что такой атрибут имеет тип String. В таком случае можно определить суперкласс, ответственный за хранение данного атрибута и работу с ним, а прочие классы связать с суперклассом отношением обобщения. Однако более пристальный анализ предметной области наводит на мысль, что работа с собственным именем для выделенных классов производится не совсем одинаково. Действительно, назначение и изменение собственных имен подразделениям и должностям находится в пределах ответственности ИС ОК, но назначение (изменение) собственного имени сотрудника явно выходит за эти пределы.</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81A2D43C-9E7C-409F-8690-07B1C7772C68}" type="slidenum">
              <a:rPr lang="ru-RU" sz="1600" b="0">
                <a:solidFill>
                  <a:schemeClr val="tx1">
                    <a:tint val="75000"/>
                  </a:schemeClr>
                </a:solidFill>
                <a:latin typeface="+mn-lt"/>
              </a:rPr>
              <a:pPr algn="r" fontAlgn="auto">
                <a:spcBef>
                  <a:spcPts val="0"/>
                </a:spcBef>
                <a:spcAft>
                  <a:spcPts val="0"/>
                </a:spcAft>
                <a:defRPr/>
              </a:pPr>
              <a:t>52</a:t>
            </a:fld>
            <a:endParaRPr lang="ru-RU" sz="1600" b="0" dirty="0">
              <a:solidFill>
                <a:schemeClr val="tx1">
                  <a:tint val="75000"/>
                </a:schemeClr>
              </a:solidFill>
              <a:latin typeface="+mn-lt"/>
            </a:endParaRPr>
          </a:p>
        </p:txBody>
      </p:sp>
      <p:sp>
        <p:nvSpPr>
          <p:cNvPr id="2" name="Объект 2"/>
          <p:cNvSpPr>
            <a:spLocks/>
          </p:cNvSpPr>
          <p:nvPr/>
        </p:nvSpPr>
        <p:spPr bwMode="auto">
          <a:xfrm>
            <a:off x="395288" y="90488"/>
            <a:ext cx="8497887" cy="1152525"/>
          </a:xfrm>
          <a:prstGeom prst="rect">
            <a:avLst/>
          </a:prstGeom>
          <a:solidFill>
            <a:srgbClr val="CCFFCC"/>
          </a:solidFill>
          <a:ln w="9525">
            <a:solidFill>
              <a:schemeClr val="tx2"/>
            </a:solidFill>
            <a:prstDash val="lgDash"/>
            <a:miter lim="800000"/>
            <a:headEnd/>
            <a:tailEnd/>
          </a:ln>
        </p:spPr>
        <p:txBody>
          <a:bodyPr lIns="18000" rIns="0"/>
          <a:lstStyle/>
          <a:p>
            <a:pPr indent="361950">
              <a:lnSpc>
                <a:spcPct val="90000"/>
              </a:lnSpc>
              <a:spcBef>
                <a:spcPct val="20000"/>
              </a:spcBef>
              <a:buFont typeface="Arial" charset="0"/>
              <a:buNone/>
            </a:pPr>
            <a:r>
              <a:rPr lang="ru-RU" sz="2400"/>
              <a:t>ИЗМЕНЕНИЯ В ТЕХНИЧЕСКОМ ЗАДАНИИ</a:t>
            </a:r>
            <a:r>
              <a:rPr lang="ru-RU" sz="2400" b="0"/>
              <a:t> </a:t>
            </a:r>
          </a:p>
          <a:p>
            <a:pPr indent="361950">
              <a:lnSpc>
                <a:spcPct val="90000"/>
              </a:lnSpc>
              <a:spcBef>
                <a:spcPct val="20000"/>
              </a:spcBef>
              <a:buFont typeface="Arial" charset="0"/>
              <a:buNone/>
            </a:pPr>
            <a:r>
              <a:rPr lang="ru-RU" sz="2400" b="0"/>
              <a:t>Каждая структурная единица предприятия (подразделение, должность) должна иметь свое название. </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2" name="Rectangle 4"/>
          <p:cNvSpPr>
            <a:spLocks noChangeArrowheads="1"/>
          </p:cNvSpPr>
          <p:nvPr/>
        </p:nvSpPr>
        <p:spPr bwMode="auto">
          <a:xfrm>
            <a:off x="2633663" y="6132513"/>
            <a:ext cx="3876675" cy="366712"/>
          </a:xfrm>
          <a:prstGeom prst="rect">
            <a:avLst/>
          </a:prstGeom>
          <a:solidFill>
            <a:srgbClr val="FAF4D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r>
              <a:rPr lang="ru-RU" b="0"/>
              <a:t>Рис. 12 - </a:t>
            </a:r>
            <a:r>
              <a:rPr lang="ru-RU"/>
              <a:t>Отношение обобщения </a:t>
            </a:r>
          </a:p>
        </p:txBody>
      </p:sp>
      <p:pic>
        <p:nvPicPr>
          <p:cNvPr id="119813"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388" y="234950"/>
            <a:ext cx="8820150" cy="557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CDCB2703-1D84-4985-9738-8A3984A105B4}" type="slidenum">
              <a:rPr lang="ru-RU" sz="1600" b="0">
                <a:solidFill>
                  <a:schemeClr val="tx1">
                    <a:tint val="75000"/>
                  </a:schemeClr>
                </a:solidFill>
                <a:latin typeface="+mn-lt"/>
              </a:rPr>
              <a:pPr algn="r" fontAlgn="auto">
                <a:spcBef>
                  <a:spcPts val="0"/>
                </a:spcBef>
                <a:spcAft>
                  <a:spcPts val="0"/>
                </a:spcAft>
                <a:defRPr/>
              </a:pPr>
              <a:t>53</a:t>
            </a:fld>
            <a:endParaRPr lang="ru-RU" sz="1600" b="0" dirty="0">
              <a:solidFill>
                <a:schemeClr val="tx1">
                  <a:tint val="75000"/>
                </a:schemeClr>
              </a:solidFill>
              <a:latin typeface="+mn-lt"/>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Заголовок 1"/>
          <p:cNvSpPr>
            <a:spLocks noGrp="1"/>
          </p:cNvSpPr>
          <p:nvPr>
            <p:ph type="title" idx="4294967295"/>
          </p:nvPr>
        </p:nvSpPr>
        <p:spPr>
          <a:xfrm>
            <a:off x="0" y="90488"/>
            <a:ext cx="9144000" cy="812800"/>
          </a:xfrm>
        </p:spPr>
        <p:txBody>
          <a:bodyPr/>
          <a:lstStyle/>
          <a:p>
            <a:r>
              <a:rPr lang="ru-RU" sz="4000" b="1">
                <a:solidFill>
                  <a:schemeClr val="accent1"/>
                </a:solidFill>
              </a:rPr>
              <a:t>Ассоциации и их дополнения</a:t>
            </a:r>
            <a:endParaRPr lang="en-US" sz="4000" b="1">
              <a:solidFill>
                <a:schemeClr val="accent1"/>
              </a:solidFill>
            </a:endParaRPr>
          </a:p>
        </p:txBody>
      </p:sp>
      <p:sp>
        <p:nvSpPr>
          <p:cNvPr id="3" name="Объект 2"/>
          <p:cNvSpPr>
            <a:spLocks noGrp="1"/>
          </p:cNvSpPr>
          <p:nvPr>
            <p:ph idx="4294967295"/>
          </p:nvPr>
        </p:nvSpPr>
        <p:spPr>
          <a:xfrm>
            <a:off x="396875" y="935038"/>
            <a:ext cx="8496300" cy="5851525"/>
          </a:xfrm>
        </p:spPr>
        <p:txBody>
          <a:bodyPr>
            <a:normAutofit/>
          </a:bodyPr>
          <a:lstStyle/>
          <a:p>
            <a:pPr marL="0" indent="361950" algn="just">
              <a:lnSpc>
                <a:spcPct val="85000"/>
              </a:lnSpc>
              <a:buFont typeface="Arial" charset="0"/>
              <a:buNone/>
            </a:pPr>
            <a:r>
              <a:rPr lang="ru-RU" sz="2200">
                <a:latin typeface="Arial" charset="0"/>
              </a:rPr>
              <a:t>Отношение </a:t>
            </a:r>
            <a:r>
              <a:rPr lang="ru-RU" sz="2200" i="1">
                <a:latin typeface="Arial" charset="0"/>
              </a:rPr>
              <a:t>ассоциации</a:t>
            </a:r>
            <a:r>
              <a:rPr lang="ru-RU" sz="2200">
                <a:latin typeface="Arial" charset="0"/>
              </a:rPr>
              <a:t> является самым важным на диаграмме классов. </a:t>
            </a:r>
          </a:p>
          <a:p>
            <a:pPr marL="0" indent="361950" algn="just">
              <a:lnSpc>
                <a:spcPct val="85000"/>
              </a:lnSpc>
              <a:buFont typeface="Arial" charset="0"/>
              <a:buNone/>
            </a:pPr>
            <a:r>
              <a:rPr lang="ru-RU" sz="2200">
                <a:latin typeface="Arial" charset="0"/>
              </a:rPr>
              <a:t>В общем случае ассоциация, нотация которой ‒ сплошная линия, соединяющая классы, означает, что </a:t>
            </a:r>
            <a:r>
              <a:rPr lang="ru-RU" sz="2200" b="1">
                <a:latin typeface="Arial" charset="0"/>
              </a:rPr>
              <a:t>экземпляры одного класса связаны с экземплярами другого класса</a:t>
            </a:r>
            <a:r>
              <a:rPr lang="ru-RU" sz="2200">
                <a:latin typeface="Arial" charset="0"/>
              </a:rPr>
              <a:t>. </a:t>
            </a:r>
          </a:p>
          <a:p>
            <a:pPr marL="0" indent="361950" algn="just">
              <a:lnSpc>
                <a:spcPct val="85000"/>
              </a:lnSpc>
              <a:buFont typeface="Arial" charset="0"/>
              <a:buNone/>
            </a:pPr>
            <a:r>
              <a:rPr lang="ru-RU" sz="2200">
                <a:latin typeface="Arial" charset="0"/>
              </a:rPr>
              <a:t>Поскольку экземпляров может быть много, и каждый может быть связан с несколькими, ясно, что ассоциация является дескриптором, который описывает множество наборов связанных объектов. В UML ассоциация является классификатором, экземпляры которого называются связями.</a:t>
            </a:r>
          </a:p>
          <a:p>
            <a:pPr marL="0" indent="361950" algn="just">
              <a:lnSpc>
                <a:spcPct val="85000"/>
              </a:lnSpc>
              <a:buFont typeface="Arial" charset="0"/>
              <a:buNone/>
            </a:pPr>
            <a:r>
              <a:rPr lang="ru-RU" sz="2200" b="1" i="1">
                <a:latin typeface="Arial" charset="0"/>
              </a:rPr>
              <a:t>Связь</a:t>
            </a:r>
            <a:r>
              <a:rPr lang="ru-RU" sz="2200" b="1">
                <a:latin typeface="Arial" charset="0"/>
              </a:rPr>
              <a:t> (link) ‒ это экземпляр ассоциации (или соединителя), который представляет собой упорядоченный набор (</a:t>
            </a:r>
            <a:r>
              <a:rPr lang="ru-RU" sz="2200" b="1" i="1">
                <a:latin typeface="Arial" charset="0"/>
              </a:rPr>
              <a:t>кортеж</a:t>
            </a:r>
            <a:r>
              <a:rPr lang="ru-RU" sz="2200" b="1">
                <a:latin typeface="Arial" charset="0"/>
              </a:rPr>
              <a:t>, tuple) ссылок на экземпляры классификаторов на полюсах ассоциации.</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B4288B55-CE64-4B7D-9F46-246DF8515B75}" type="slidenum">
              <a:rPr lang="ru-RU" sz="1600" b="0">
                <a:solidFill>
                  <a:schemeClr val="tx1">
                    <a:tint val="75000"/>
                  </a:schemeClr>
                </a:solidFill>
                <a:latin typeface="+mn-lt"/>
              </a:rPr>
              <a:pPr algn="r" fontAlgn="auto">
                <a:spcBef>
                  <a:spcPts val="0"/>
                </a:spcBef>
                <a:spcAft>
                  <a:spcPts val="0"/>
                </a:spcAft>
                <a:defRPr/>
              </a:pPr>
              <a:t>54</a:t>
            </a:fld>
            <a:endParaRPr lang="ru-RU" sz="1600" b="0" dirty="0">
              <a:solidFill>
                <a:schemeClr val="tx1">
                  <a:tint val="75000"/>
                </a:schemeClr>
              </a:solidFill>
              <a:latin typeface="+mn-lt"/>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396875" y="161925"/>
            <a:ext cx="8496300" cy="5851525"/>
          </a:xfrm>
        </p:spPr>
        <p:txBody>
          <a:bodyPr>
            <a:normAutofit/>
          </a:bodyPr>
          <a:lstStyle/>
          <a:p>
            <a:pPr marL="0" indent="361950" algn="just">
              <a:lnSpc>
                <a:spcPct val="85000"/>
              </a:lnSpc>
              <a:buFont typeface="Arial" charset="0"/>
              <a:buNone/>
            </a:pPr>
            <a:r>
              <a:rPr lang="ru-RU" sz="2200">
                <a:latin typeface="Arial" charset="0"/>
              </a:rPr>
              <a:t>Базовая нотация ассоциации (сплошная линия) позволяет указать, что объекты ассоциированных классов могут взаимодействовать во время выполнения. Но это только малая часть того, что можно моделировать с помощью отношения ассоциации.</a:t>
            </a:r>
          </a:p>
          <a:p>
            <a:pPr marL="0" indent="361950" algn="just">
              <a:lnSpc>
                <a:spcPct val="85000"/>
              </a:lnSpc>
              <a:buFont typeface="Arial" charset="0"/>
              <a:buNone/>
            </a:pPr>
            <a:r>
              <a:rPr lang="ru-RU" sz="2200">
                <a:latin typeface="Arial" charset="0"/>
              </a:rPr>
              <a:t>Для ассоциации определены следующие дополнения:</a:t>
            </a:r>
          </a:p>
          <a:p>
            <a:pPr marL="0" indent="361950" algn="just">
              <a:lnSpc>
                <a:spcPct val="85000"/>
              </a:lnSpc>
            </a:pPr>
            <a:r>
              <a:rPr lang="ru-RU" sz="2200">
                <a:latin typeface="Arial" charset="0"/>
              </a:rPr>
              <a:t>имя ассоциации (вместе с направлением чтения);</a:t>
            </a:r>
          </a:p>
          <a:p>
            <a:pPr marL="0" indent="361950">
              <a:lnSpc>
                <a:spcPct val="85000"/>
              </a:lnSpc>
            </a:pPr>
            <a:r>
              <a:rPr lang="ru-RU" sz="2200">
                <a:latin typeface="Arial" charset="0"/>
              </a:rPr>
              <a:t>кратность полюса ассоциации;</a:t>
            </a:r>
          </a:p>
          <a:p>
            <a:pPr marL="0" indent="361950">
              <a:lnSpc>
                <a:spcPct val="85000"/>
              </a:lnSpc>
            </a:pPr>
            <a:r>
              <a:rPr lang="ru-RU" sz="2200">
                <a:latin typeface="Arial" charset="0"/>
              </a:rPr>
              <a:t>агрегации или композиция;</a:t>
            </a:r>
          </a:p>
          <a:p>
            <a:pPr marL="0" indent="361950">
              <a:lnSpc>
                <a:spcPct val="85000"/>
              </a:lnSpc>
            </a:pPr>
            <a:r>
              <a:rPr lang="ru-RU" sz="2200">
                <a:latin typeface="Arial" charset="0"/>
              </a:rPr>
              <a:t>возможность навигации для полюса ассоциации;</a:t>
            </a:r>
          </a:p>
          <a:p>
            <a:pPr marL="0" indent="361950">
              <a:lnSpc>
                <a:spcPct val="85000"/>
              </a:lnSpc>
            </a:pPr>
            <a:r>
              <a:rPr lang="ru-RU" sz="2200">
                <a:latin typeface="Arial" charset="0"/>
              </a:rPr>
              <a:t>роль полюса ассоциации;</a:t>
            </a:r>
          </a:p>
          <a:p>
            <a:pPr marL="0" indent="361950">
              <a:lnSpc>
                <a:spcPct val="85000"/>
              </a:lnSpc>
            </a:pPr>
            <a:r>
              <a:rPr lang="ru-RU" sz="2200">
                <a:latin typeface="Arial" charset="0"/>
              </a:rPr>
              <a:t>видимость полюса ассоциации;</a:t>
            </a:r>
          </a:p>
          <a:p>
            <a:pPr marL="0" indent="361950">
              <a:lnSpc>
                <a:spcPct val="85000"/>
              </a:lnSpc>
            </a:pPr>
            <a:r>
              <a:rPr lang="ru-RU" sz="2200">
                <a:latin typeface="Arial" charset="0"/>
              </a:rPr>
              <a:t>упорядоченность объектов на полюсе ассоциации;</a:t>
            </a:r>
          </a:p>
          <a:p>
            <a:pPr marL="0" indent="361950">
              <a:lnSpc>
                <a:spcPct val="85000"/>
              </a:lnSpc>
            </a:pPr>
            <a:r>
              <a:rPr lang="ru-RU" sz="2200">
                <a:latin typeface="Arial" charset="0"/>
              </a:rPr>
              <a:t>изменяемость множества объектов на полюсе ассоциации;</a:t>
            </a:r>
          </a:p>
          <a:p>
            <a:pPr marL="0" indent="361950">
              <a:lnSpc>
                <a:spcPct val="85000"/>
              </a:lnSpc>
            </a:pPr>
            <a:r>
              <a:rPr lang="ru-RU" sz="2200">
                <a:latin typeface="Arial" charset="0"/>
              </a:rPr>
              <a:t>ограничения subset и union полюса ассоциации;</a:t>
            </a:r>
          </a:p>
          <a:p>
            <a:pPr marL="0" indent="361950">
              <a:lnSpc>
                <a:spcPct val="85000"/>
              </a:lnSpc>
            </a:pPr>
            <a:r>
              <a:rPr lang="ru-RU" sz="2200">
                <a:latin typeface="Arial" charset="0"/>
              </a:rPr>
              <a:t>класс ассоциации;</a:t>
            </a:r>
          </a:p>
          <a:p>
            <a:pPr marL="0" indent="361950">
              <a:lnSpc>
                <a:spcPct val="85000"/>
              </a:lnSpc>
            </a:pPr>
            <a:r>
              <a:rPr lang="ru-RU" sz="2200">
                <a:latin typeface="Arial" charset="0"/>
              </a:rPr>
              <a:t>квалификатор полюса ассоциации;</a:t>
            </a:r>
          </a:p>
          <a:p>
            <a:pPr marL="0" indent="361950">
              <a:lnSpc>
                <a:spcPct val="85000"/>
              </a:lnSpc>
            </a:pPr>
            <a:r>
              <a:rPr lang="ru-RU" sz="2200">
                <a:latin typeface="Arial" charset="0"/>
              </a:rPr>
              <a:t>переопределение полюса ассоциации.</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D61EB1E0-2E5D-424F-9A1B-D27AFB94B3C9}" type="slidenum">
              <a:rPr lang="ru-RU" sz="1600" b="0">
                <a:solidFill>
                  <a:schemeClr val="tx1">
                    <a:tint val="75000"/>
                  </a:schemeClr>
                </a:solidFill>
                <a:latin typeface="+mn-lt"/>
              </a:rPr>
              <a:pPr algn="r" fontAlgn="auto">
                <a:spcBef>
                  <a:spcPts val="0"/>
                </a:spcBef>
                <a:spcAft>
                  <a:spcPts val="0"/>
                </a:spcAft>
                <a:defRPr/>
              </a:pPr>
              <a:t>55</a:t>
            </a:fld>
            <a:endParaRPr lang="ru-RU" sz="1600" b="0" dirty="0">
              <a:solidFill>
                <a:schemeClr val="tx1">
                  <a:tint val="75000"/>
                </a:schemeClr>
              </a:solidFill>
              <a:latin typeface="+mn-lt"/>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886"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267200"/>
            <a:ext cx="9144000" cy="2028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2882" name="Заголовок 1"/>
          <p:cNvSpPr>
            <a:spLocks noGrp="1"/>
          </p:cNvSpPr>
          <p:nvPr>
            <p:ph type="title" idx="4294967295"/>
          </p:nvPr>
        </p:nvSpPr>
        <p:spPr>
          <a:xfrm>
            <a:off x="0" y="90488"/>
            <a:ext cx="9144000" cy="812800"/>
          </a:xfrm>
        </p:spPr>
        <p:txBody>
          <a:bodyPr/>
          <a:lstStyle/>
          <a:p>
            <a:r>
              <a:rPr lang="ru-RU" sz="4000" b="1">
                <a:solidFill>
                  <a:schemeClr val="accent1"/>
                </a:solidFill>
              </a:rPr>
              <a:t>Имя ассоциации</a:t>
            </a:r>
            <a:endParaRPr lang="en-US" sz="4000" b="1">
              <a:solidFill>
                <a:schemeClr val="accent1"/>
              </a:solidFill>
            </a:endParaRPr>
          </a:p>
        </p:txBody>
      </p:sp>
      <p:sp>
        <p:nvSpPr>
          <p:cNvPr id="3" name="Объект 2"/>
          <p:cNvSpPr>
            <a:spLocks noGrp="1"/>
          </p:cNvSpPr>
          <p:nvPr>
            <p:ph idx="4294967295"/>
          </p:nvPr>
        </p:nvSpPr>
        <p:spPr>
          <a:xfrm>
            <a:off x="396875" y="809625"/>
            <a:ext cx="8496300" cy="3690938"/>
          </a:xfrm>
        </p:spPr>
        <p:txBody>
          <a:bodyPr>
            <a:normAutofit/>
          </a:bodyPr>
          <a:lstStyle/>
          <a:p>
            <a:pPr marL="0" indent="361950" algn="just">
              <a:lnSpc>
                <a:spcPct val="85000"/>
              </a:lnSpc>
              <a:buFont typeface="Arial" charset="0"/>
              <a:buNone/>
            </a:pPr>
            <a:r>
              <a:rPr lang="ru-RU" sz="2200" i="1">
                <a:latin typeface="Arial" charset="0"/>
              </a:rPr>
              <a:t>Имя ассоциации</a:t>
            </a:r>
            <a:r>
              <a:rPr lang="ru-RU" sz="2200">
                <a:latin typeface="Arial" charset="0"/>
              </a:rPr>
              <a:t> указывается в виде строки текста над (или под, или рядом с) линией ассоциации. Имя позволяет различать ассоциации в модели. Обычно имя указывают в случаях многополюсных ассоциаций или, когда одна и та же группа классов связана несколькими различными ассоциациями. </a:t>
            </a:r>
          </a:p>
          <a:p>
            <a:pPr marL="0" indent="361950" algn="just">
              <a:lnSpc>
                <a:spcPct val="85000"/>
              </a:lnSpc>
              <a:buFont typeface="Arial" charset="0"/>
              <a:buNone/>
            </a:pPr>
            <a:r>
              <a:rPr lang="ru-RU" sz="2200">
                <a:latin typeface="Arial" charset="0"/>
              </a:rPr>
              <a:t>Например, в ИС ОК, если сотрудник занимает должность, то соответствующие экземпляры классов Person и Position должны быть связаны, т.е. между самими классами должно быть отношение ассоциации (1) и может быть имя (2), поясняющее ее назначение. Дополнительно можно указать направление чтения имени ассоциации (3). </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C62CAA9E-14C7-488C-91AF-0607DD9AE302}" type="slidenum">
              <a:rPr lang="ru-RU" sz="1600" b="0">
                <a:solidFill>
                  <a:schemeClr val="tx1">
                    <a:tint val="75000"/>
                  </a:schemeClr>
                </a:solidFill>
                <a:latin typeface="+mn-lt"/>
              </a:rPr>
              <a:pPr algn="r" fontAlgn="auto">
                <a:spcBef>
                  <a:spcPts val="0"/>
                </a:spcBef>
                <a:spcAft>
                  <a:spcPts val="0"/>
                </a:spcAft>
                <a:defRPr/>
              </a:pPr>
              <a:t>56</a:t>
            </a:fld>
            <a:endParaRPr lang="ru-RU" sz="1600" b="0" dirty="0">
              <a:solidFill>
                <a:schemeClr val="tx1">
                  <a:tint val="75000"/>
                </a:schemeClr>
              </a:solidFill>
              <a:latin typeface="+mn-lt"/>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3913"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52975" y="4625975"/>
            <a:ext cx="4643438" cy="835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3906" name="Заголовок 1"/>
          <p:cNvSpPr>
            <a:spLocks noGrp="1"/>
          </p:cNvSpPr>
          <p:nvPr>
            <p:ph type="title" idx="4294967295"/>
          </p:nvPr>
        </p:nvSpPr>
        <p:spPr>
          <a:xfrm>
            <a:off x="0" y="90488"/>
            <a:ext cx="9144000" cy="812800"/>
          </a:xfrm>
        </p:spPr>
        <p:txBody>
          <a:bodyPr/>
          <a:lstStyle/>
          <a:p>
            <a:r>
              <a:rPr lang="ru-RU" sz="4000" b="1">
                <a:solidFill>
                  <a:schemeClr val="accent1"/>
                </a:solidFill>
              </a:rPr>
              <a:t>Кратность полюса</a:t>
            </a:r>
            <a:endParaRPr lang="en-US" sz="4000" b="1">
              <a:solidFill>
                <a:schemeClr val="accent1"/>
              </a:solidFill>
            </a:endParaRPr>
          </a:p>
        </p:txBody>
      </p:sp>
      <p:sp>
        <p:nvSpPr>
          <p:cNvPr id="3" name="Объект 2"/>
          <p:cNvSpPr>
            <a:spLocks noGrp="1"/>
          </p:cNvSpPr>
          <p:nvPr>
            <p:ph idx="4294967295"/>
          </p:nvPr>
        </p:nvSpPr>
        <p:spPr>
          <a:xfrm>
            <a:off x="396875" y="738188"/>
            <a:ext cx="8496300" cy="3529012"/>
          </a:xfrm>
        </p:spPr>
        <p:txBody>
          <a:bodyPr>
            <a:normAutofit/>
          </a:bodyPr>
          <a:lstStyle/>
          <a:p>
            <a:pPr marL="0" indent="361950" algn="just">
              <a:lnSpc>
                <a:spcPct val="85000"/>
              </a:lnSpc>
              <a:buFont typeface="Arial" charset="0"/>
              <a:buNone/>
            </a:pPr>
            <a:r>
              <a:rPr lang="ru-RU" sz="2000" i="1">
                <a:latin typeface="Arial" charset="0"/>
              </a:rPr>
              <a:t>Кратность полюса ассоциации</a:t>
            </a:r>
            <a:r>
              <a:rPr lang="ru-RU" sz="2000">
                <a:latin typeface="Arial" charset="0"/>
              </a:rPr>
              <a:t> указывает, сколько объектов данного класса (со стороны данного полюса) участвуют в связи. Кратность может быть задана как конкретное число, и тогда в каждой связи со стороны данного полюса участвует ровно столько объектов, сколько указано. Более распространен случай, когда кратность указывается как диапазон возможных значений, тогда число объектов, участвующих в связи должно находиться в пределах указанного диапазона. При указании кратности можно использовать символ *, который обозначает неопределенное число. Например, если в ИС ОК не предусматривается дробление ставок и совмещение должностей, то работающему сотруднику соответствует одна должность (1), а должности соответствует один сотрудник или ни одного (2), то есть должность вакантна. </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81984144-77CE-4422-BB1D-B6D16790946B}" type="slidenum">
              <a:rPr lang="ru-RU" sz="1600" b="0">
                <a:solidFill>
                  <a:schemeClr val="tx1">
                    <a:tint val="75000"/>
                  </a:schemeClr>
                </a:solidFill>
                <a:latin typeface="+mn-lt"/>
              </a:rPr>
              <a:pPr algn="r" fontAlgn="auto">
                <a:spcBef>
                  <a:spcPts val="0"/>
                </a:spcBef>
                <a:spcAft>
                  <a:spcPts val="0"/>
                </a:spcAft>
                <a:defRPr/>
              </a:pPr>
              <a:t>57</a:t>
            </a:fld>
            <a:endParaRPr lang="ru-RU" sz="1600" b="0" dirty="0">
              <a:solidFill>
                <a:schemeClr val="tx1">
                  <a:tint val="75000"/>
                </a:schemeClr>
              </a:solidFill>
              <a:latin typeface="+mn-lt"/>
            </a:endParaRPr>
          </a:p>
        </p:txBody>
      </p:sp>
      <p:pic>
        <p:nvPicPr>
          <p:cNvPr id="123912"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388" y="4194175"/>
            <a:ext cx="4681537"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Заголовок 1"/>
          <p:cNvSpPr>
            <a:spLocks noGrp="1"/>
          </p:cNvSpPr>
          <p:nvPr>
            <p:ph type="title" idx="4294967295"/>
          </p:nvPr>
        </p:nvSpPr>
        <p:spPr>
          <a:xfrm>
            <a:off x="0" y="90488"/>
            <a:ext cx="9144000" cy="812800"/>
          </a:xfrm>
        </p:spPr>
        <p:txBody>
          <a:bodyPr/>
          <a:lstStyle/>
          <a:p>
            <a:r>
              <a:rPr lang="ru-RU" sz="4000" b="1">
                <a:solidFill>
                  <a:schemeClr val="accent1"/>
                </a:solidFill>
              </a:rPr>
              <a:t>Агрегация</a:t>
            </a:r>
            <a:endParaRPr lang="en-US" sz="4000" b="1">
              <a:solidFill>
                <a:schemeClr val="accent1"/>
              </a:solidFill>
            </a:endParaRPr>
          </a:p>
        </p:txBody>
      </p:sp>
      <p:sp>
        <p:nvSpPr>
          <p:cNvPr id="3" name="Объект 2"/>
          <p:cNvSpPr>
            <a:spLocks noGrp="1"/>
          </p:cNvSpPr>
          <p:nvPr>
            <p:ph idx="4294967295"/>
          </p:nvPr>
        </p:nvSpPr>
        <p:spPr>
          <a:xfrm>
            <a:off x="396875" y="809625"/>
            <a:ext cx="8496300" cy="2305050"/>
          </a:xfrm>
        </p:spPr>
        <p:txBody>
          <a:bodyPr>
            <a:normAutofit/>
          </a:bodyPr>
          <a:lstStyle/>
          <a:p>
            <a:pPr marL="0" indent="361950" algn="just">
              <a:lnSpc>
                <a:spcPct val="85000"/>
              </a:lnSpc>
              <a:buFont typeface="Arial" charset="0"/>
              <a:buNone/>
            </a:pPr>
            <a:r>
              <a:rPr lang="ru-RU" sz="2000" b="1" i="1">
                <a:latin typeface="Arial" charset="0"/>
              </a:rPr>
              <a:t>Агрегация</a:t>
            </a:r>
            <a:r>
              <a:rPr lang="ru-RU" sz="2000" b="1">
                <a:latin typeface="Arial" charset="0"/>
              </a:rPr>
              <a:t> (aggregation) ‒ это ассоциация между классом A (часть) и классом B (целое), которая означает, что экземпляры (один или несколько) класса A входят в состав экземпляра класса B.</a:t>
            </a:r>
            <a:r>
              <a:rPr lang="ru-RU" sz="2000">
                <a:latin typeface="Arial" charset="0"/>
              </a:rPr>
              <a:t> </a:t>
            </a:r>
          </a:p>
          <a:p>
            <a:pPr marL="0" indent="361950" algn="just">
              <a:lnSpc>
                <a:spcPct val="85000"/>
              </a:lnSpc>
              <a:buFont typeface="Arial" charset="0"/>
              <a:buNone/>
            </a:pPr>
            <a:r>
              <a:rPr lang="ru-RU" sz="2000">
                <a:latin typeface="Arial" charset="0"/>
              </a:rPr>
              <a:t>Это отмечается с помощью специального графического дополнения: на полюсе ассоциации, присоединенному к «целому», изображается незакрашенный ромб1. Например, на рисунке указано, что сотрудник является членом рабочей группы Workgroup.</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940C6C04-3403-4251-A559-9C024D9F5D5E}" type="slidenum">
              <a:rPr lang="ru-RU" sz="1600" b="0">
                <a:solidFill>
                  <a:schemeClr val="tx1">
                    <a:tint val="75000"/>
                  </a:schemeClr>
                </a:solidFill>
                <a:latin typeface="+mn-lt"/>
              </a:rPr>
              <a:pPr algn="r" fontAlgn="auto">
                <a:spcBef>
                  <a:spcPts val="0"/>
                </a:spcBef>
                <a:spcAft>
                  <a:spcPts val="0"/>
                </a:spcAft>
                <a:defRPr/>
              </a:pPr>
              <a:t>58</a:t>
            </a:fld>
            <a:endParaRPr lang="ru-RU" sz="1600" b="0" dirty="0">
              <a:solidFill>
                <a:schemeClr val="tx1">
                  <a:tint val="75000"/>
                </a:schemeClr>
              </a:solidFill>
              <a:latin typeface="+mn-lt"/>
            </a:endParaRPr>
          </a:p>
        </p:txBody>
      </p:sp>
      <p:pic>
        <p:nvPicPr>
          <p:cNvPr id="125957"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59113" y="2970213"/>
            <a:ext cx="5761037" cy="170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5958" name="Text Box 6"/>
          <p:cNvSpPr txBox="1">
            <a:spLocks noChangeArrowheads="1"/>
          </p:cNvSpPr>
          <p:nvPr/>
        </p:nvSpPr>
        <p:spPr bwMode="auto">
          <a:xfrm>
            <a:off x="468313" y="4699000"/>
            <a:ext cx="8280400" cy="1465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r>
              <a:rPr lang="ru-RU" b="0"/>
              <a:t>При этом никаких дополнительных ограничений не накладывается: экземпляр класса Person (часть) может быть связан с другими объектами (т.е. класс Person может участвовать в нескольких агрегациях), </a:t>
            </a:r>
            <a:r>
              <a:rPr lang="ru-RU"/>
              <a:t>создаваться и уничтожаться независимо</a:t>
            </a:r>
            <a:r>
              <a:rPr lang="ru-RU" b="0"/>
              <a:t> от экземпляров класса Workgroup (целого). </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4938" name="Pictur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650" y="4554538"/>
            <a:ext cx="6121400" cy="1863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4931" name="Заголовок 1"/>
          <p:cNvSpPr>
            <a:spLocks noGrp="1"/>
          </p:cNvSpPr>
          <p:nvPr>
            <p:ph type="title" idx="4294967295"/>
          </p:nvPr>
        </p:nvSpPr>
        <p:spPr>
          <a:xfrm>
            <a:off x="0" y="90488"/>
            <a:ext cx="9144000" cy="812800"/>
          </a:xfrm>
        </p:spPr>
        <p:txBody>
          <a:bodyPr/>
          <a:lstStyle/>
          <a:p>
            <a:r>
              <a:rPr lang="ru-RU" sz="4000" b="1">
                <a:solidFill>
                  <a:schemeClr val="accent1"/>
                </a:solidFill>
              </a:rPr>
              <a:t>Композиция</a:t>
            </a:r>
            <a:endParaRPr lang="en-US" sz="4000" b="1">
              <a:solidFill>
                <a:schemeClr val="accent1"/>
              </a:solidFill>
            </a:endParaRPr>
          </a:p>
        </p:txBody>
      </p:sp>
      <p:sp>
        <p:nvSpPr>
          <p:cNvPr id="3" name="Объект 2"/>
          <p:cNvSpPr>
            <a:spLocks noGrp="1"/>
          </p:cNvSpPr>
          <p:nvPr>
            <p:ph idx="4294967295"/>
          </p:nvPr>
        </p:nvSpPr>
        <p:spPr>
          <a:xfrm>
            <a:off x="396875" y="809625"/>
            <a:ext cx="8496300" cy="2736850"/>
          </a:xfrm>
        </p:spPr>
        <p:txBody>
          <a:bodyPr>
            <a:normAutofit/>
          </a:bodyPr>
          <a:lstStyle/>
          <a:p>
            <a:pPr marL="0" indent="361950" algn="just">
              <a:lnSpc>
                <a:spcPct val="85000"/>
              </a:lnSpc>
              <a:buFont typeface="Arial" charset="0"/>
              <a:buNone/>
            </a:pPr>
            <a:r>
              <a:rPr lang="ru-RU" sz="2200" b="1" i="1">
                <a:latin typeface="Arial" charset="0"/>
              </a:rPr>
              <a:t>Композиция</a:t>
            </a:r>
            <a:r>
              <a:rPr lang="ru-RU" sz="2200">
                <a:latin typeface="Arial" charset="0"/>
              </a:rPr>
              <a:t> </a:t>
            </a:r>
            <a:r>
              <a:rPr lang="ru-RU" sz="2200" b="1">
                <a:latin typeface="Arial" charset="0"/>
              </a:rPr>
              <a:t>(composition) ‒ это ассоциация между классом A</a:t>
            </a:r>
            <a:r>
              <a:rPr lang="ru-RU" sz="2200">
                <a:latin typeface="Arial" charset="0"/>
              </a:rPr>
              <a:t> </a:t>
            </a:r>
            <a:r>
              <a:rPr lang="ru-RU" sz="2200" b="1">
                <a:latin typeface="Arial" charset="0"/>
              </a:rPr>
              <a:t>(часть) и классом</a:t>
            </a:r>
            <a:r>
              <a:rPr lang="ru-RU" sz="2200">
                <a:latin typeface="Arial" charset="0"/>
              </a:rPr>
              <a:t> </a:t>
            </a:r>
            <a:r>
              <a:rPr lang="ru-RU" sz="2200" b="1">
                <a:latin typeface="Arial" charset="0"/>
              </a:rPr>
              <a:t>B (целое), которая дополнительно накладывает более сильные ограничения в сравнении с агрегацией: композиционно часть A</a:t>
            </a:r>
            <a:r>
              <a:rPr lang="ru-RU" sz="2200">
                <a:latin typeface="Arial" charset="0"/>
              </a:rPr>
              <a:t> </a:t>
            </a:r>
            <a:r>
              <a:rPr lang="ru-RU" sz="2200" b="1">
                <a:latin typeface="Arial" charset="0"/>
              </a:rPr>
              <a:t>может входить только в одно целое B, часть существует, только пока существует целое и прекращает свое существование вместе с целым.</a:t>
            </a:r>
          </a:p>
          <a:p>
            <a:pPr marL="0" indent="361950" algn="just">
              <a:lnSpc>
                <a:spcPct val="85000"/>
              </a:lnSpc>
              <a:buFont typeface="Arial" charset="0"/>
              <a:buNone/>
            </a:pPr>
            <a:r>
              <a:rPr lang="ru-RU" sz="2200">
                <a:latin typeface="Arial" charset="0"/>
              </a:rPr>
              <a:t>Графически отношение отображается закрашенным ромбом (1). Для примера, мы считаем, что в организации принята жесткая структура: каждый сотрудник входит ровно в одну рабочую группу и в каждой рабочей группе есть по меньшей мере один сотрудник. Для моделирования такой структуры используется композиция.</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7E384B04-AC68-430B-A822-D76B45EE77A2}" type="slidenum">
              <a:rPr lang="ru-RU" sz="1600" b="0">
                <a:solidFill>
                  <a:schemeClr val="tx1">
                    <a:tint val="75000"/>
                  </a:schemeClr>
                </a:solidFill>
                <a:latin typeface="+mn-lt"/>
              </a:rPr>
              <a:pPr algn="r" fontAlgn="auto">
                <a:spcBef>
                  <a:spcPts val="0"/>
                </a:spcBef>
                <a:spcAft>
                  <a:spcPts val="0"/>
                </a:spcAft>
                <a:defRPr/>
              </a:pPr>
              <a:t>59</a:t>
            </a:fld>
            <a:endParaRPr lang="ru-RU" sz="1600" b="0" dirty="0">
              <a:solidFill>
                <a:schemeClr val="tx1">
                  <a:tint val="75000"/>
                </a:schemeClr>
              </a:solidFill>
              <a:latin typeface="+mn-l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Заголовок 1"/>
          <p:cNvSpPr>
            <a:spLocks noGrp="1"/>
          </p:cNvSpPr>
          <p:nvPr>
            <p:ph type="title" idx="4294967295"/>
          </p:nvPr>
        </p:nvSpPr>
        <p:spPr>
          <a:xfrm>
            <a:off x="0" y="90488"/>
            <a:ext cx="9144000" cy="812800"/>
          </a:xfrm>
        </p:spPr>
        <p:txBody>
          <a:bodyPr/>
          <a:lstStyle/>
          <a:p>
            <a:r>
              <a:rPr lang="ru-RU" sz="2800" b="1">
                <a:solidFill>
                  <a:schemeClr val="accent1"/>
                </a:solidFill>
                <a:latin typeface="Arial" charset="0"/>
              </a:rPr>
              <a:t>Структура связей между объектами во время выполнения программы</a:t>
            </a:r>
            <a:endParaRPr lang="en-US" sz="2800">
              <a:solidFill>
                <a:schemeClr val="accent1"/>
              </a:solidFill>
              <a:latin typeface="Arial" charset="0"/>
            </a:endParaRPr>
          </a:p>
        </p:txBody>
      </p:sp>
      <p:sp>
        <p:nvSpPr>
          <p:cNvPr id="3" name="Объект 2"/>
          <p:cNvSpPr>
            <a:spLocks noGrp="1"/>
          </p:cNvSpPr>
          <p:nvPr>
            <p:ph idx="4294967295"/>
          </p:nvPr>
        </p:nvSpPr>
        <p:spPr>
          <a:xfrm>
            <a:off x="323850" y="1027113"/>
            <a:ext cx="8686800" cy="5281612"/>
          </a:xfrm>
        </p:spPr>
        <p:txBody>
          <a:bodyPr>
            <a:normAutofit/>
          </a:bodyPr>
          <a:lstStyle/>
          <a:p>
            <a:pPr marL="0" indent="361950" algn="just">
              <a:lnSpc>
                <a:spcPct val="90000"/>
              </a:lnSpc>
              <a:buFont typeface="Arial" charset="0"/>
              <a:buNone/>
            </a:pPr>
            <a:r>
              <a:rPr lang="ru-RU" sz="2200">
                <a:latin typeface="Arial" charset="0"/>
              </a:rPr>
              <a:t>В парадигме ООП процесс выполнения программы состоит в том, что программные объекты взаимодействуют друг с другом, обмениваясь сообщениями. </a:t>
            </a:r>
          </a:p>
          <a:p>
            <a:pPr marL="0" indent="361950" algn="just">
              <a:lnSpc>
                <a:spcPct val="90000"/>
              </a:lnSpc>
              <a:buFont typeface="Arial" charset="0"/>
              <a:buNone/>
            </a:pPr>
            <a:r>
              <a:rPr lang="ru-RU" sz="2200">
                <a:latin typeface="Arial" charset="0"/>
              </a:rPr>
              <a:t>Наиболее распространенным типом сообщения является вызов метода объекта одного класса из метода объекта другого класса. Для этого нужно иметь доступ к этому объекту. На уровне программной реализации доступ может быть обеспечен разными механизмами. Например, объект, вызывающий метод, может хранить указатель на объект, содержащий вызываемый метод. Или: ссылка на объект с вызываемым методом может быть передана в качестве аргумента объекту, который этот метод вызовет. Во всех случаях имеет место ситуация: один объект "знает" другие объекты и может вызвать открытые методы, использовать и изменять значения открытых атрибутов и т.д. В этом случае, мы говорим, что между объектами ними есть связь. </a:t>
            </a:r>
            <a:r>
              <a:rPr lang="ru-RU" sz="2200" b="1">
                <a:latin typeface="Arial" charset="0"/>
              </a:rPr>
              <a:t>Для моделирования структуры связей в UML используются отношения ассоциации на диаграмме классов.</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13442154-E369-457A-A52F-5A4D92C31BE5}" type="slidenum">
              <a:rPr lang="ru-RU" sz="1600" b="0">
                <a:solidFill>
                  <a:schemeClr val="tx1">
                    <a:tint val="75000"/>
                  </a:schemeClr>
                </a:solidFill>
                <a:latin typeface="+mn-lt"/>
              </a:rPr>
              <a:pPr algn="r" fontAlgn="auto">
                <a:spcBef>
                  <a:spcPts val="0"/>
                </a:spcBef>
                <a:spcAft>
                  <a:spcPts val="0"/>
                </a:spcAft>
                <a:defRPr/>
              </a:pPr>
              <a:t>6</a:t>
            </a:fld>
            <a:endParaRPr lang="ru-RU" sz="1600" b="0" dirty="0">
              <a:solidFill>
                <a:schemeClr val="tx1">
                  <a:tint val="75000"/>
                </a:schemeClr>
              </a:solidFill>
              <a:latin typeface="+mn-lt"/>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396875" y="161925"/>
            <a:ext cx="8496300" cy="2952750"/>
          </a:xfrm>
        </p:spPr>
        <p:txBody>
          <a:bodyPr>
            <a:normAutofit/>
          </a:bodyPr>
          <a:lstStyle/>
          <a:p>
            <a:pPr marL="0" indent="361950" algn="just">
              <a:lnSpc>
                <a:spcPct val="85000"/>
              </a:lnSpc>
              <a:buFont typeface="Arial" charset="0"/>
              <a:buNone/>
            </a:pPr>
            <a:r>
              <a:rPr lang="ru-RU" sz="2200">
                <a:latin typeface="Arial" charset="0"/>
              </a:rPr>
              <a:t>Понятиям агрегации и композиции можно дать понятную программистскую интерпретацию. Допустим, что в классе Workgroup имеется атрибут класса Person. В этом случае естественно считать, что экземпляр класса Person является частью экземпляра класса Workgroup. Если экземпляр класса Workgroup не владеет экземпляром класса Person, т.е. при реализации используется указатель или ссылка, то это агрегация, а если значением атрибута является непосредственно экземпляр класса Person, то это композиция.</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14AE66E7-F2A2-4BBF-AA56-CF6F35A1E7A9}" type="slidenum">
              <a:rPr lang="ru-RU" sz="1600" b="0">
                <a:solidFill>
                  <a:schemeClr val="tx1">
                    <a:tint val="75000"/>
                  </a:schemeClr>
                </a:solidFill>
                <a:latin typeface="+mn-lt"/>
              </a:rPr>
              <a:pPr algn="r" fontAlgn="auto">
                <a:spcBef>
                  <a:spcPts val="0"/>
                </a:spcBef>
                <a:spcAft>
                  <a:spcPts val="0"/>
                </a:spcAft>
                <a:defRPr/>
              </a:pPr>
              <a:t>60</a:t>
            </a:fld>
            <a:endParaRPr lang="ru-RU" sz="1600" b="0" dirty="0">
              <a:solidFill>
                <a:schemeClr val="tx1">
                  <a:tint val="75000"/>
                </a:schemeClr>
              </a:solidFill>
              <a:latin typeface="+mn-lt"/>
            </a:endParaRPr>
          </a:p>
        </p:txBody>
      </p:sp>
      <p:sp>
        <p:nvSpPr>
          <p:cNvPr id="126980" name="Rectangle 4"/>
          <p:cNvSpPr>
            <a:spLocks noChangeArrowheads="1"/>
          </p:cNvSpPr>
          <p:nvPr/>
        </p:nvSpPr>
        <p:spPr bwMode="auto">
          <a:xfrm>
            <a:off x="0" y="0"/>
            <a:ext cx="24923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ru-RU" sz="1400">
                <a:solidFill>
                  <a:srgbClr val="333333"/>
                </a:solidFill>
                <a:latin typeface="Calibri" pitchFamily="34" charset="0"/>
                <a:cs typeface="Times New Roman" pitchFamily="18" charset="0"/>
              </a:rPr>
              <a:t> </a:t>
            </a:r>
            <a:r>
              <a:rPr lang="ru-RU" sz="900">
                <a:latin typeface="Calibri" pitchFamily="34" charset="0"/>
              </a:rPr>
              <a:t> </a:t>
            </a:r>
            <a:endParaRPr lang="ru-RU" b="0">
              <a:latin typeface="Calibri" pitchFamily="34" charset="0"/>
            </a:endParaRPr>
          </a:p>
        </p:txBody>
      </p:sp>
      <p:sp>
        <p:nvSpPr>
          <p:cNvPr id="126981" name="Rectangle 5"/>
          <p:cNvSpPr>
            <a:spLocks noChangeArrowheads="1"/>
          </p:cNvSpPr>
          <p:nvPr/>
        </p:nvSpPr>
        <p:spPr bwMode="auto">
          <a:xfrm>
            <a:off x="4416425" y="314801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ru-RU"/>
              <a:t>  </a:t>
            </a:r>
          </a:p>
        </p:txBody>
      </p:sp>
      <p:sp>
        <p:nvSpPr>
          <p:cNvPr id="126982" name="Rectangle 6"/>
          <p:cNvSpPr>
            <a:spLocks noChangeArrowheads="1"/>
          </p:cNvSpPr>
          <p:nvPr/>
        </p:nvSpPr>
        <p:spPr bwMode="auto">
          <a:xfrm>
            <a:off x="4416425" y="314801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ru-RU"/>
              <a:t>  </a:t>
            </a:r>
          </a:p>
        </p:txBody>
      </p:sp>
      <p:sp>
        <p:nvSpPr>
          <p:cNvPr id="126984" name="Text Box 8"/>
          <p:cNvSpPr txBox="1">
            <a:spLocks noChangeArrowheads="1"/>
          </p:cNvSpPr>
          <p:nvPr/>
        </p:nvSpPr>
        <p:spPr bwMode="auto">
          <a:xfrm>
            <a:off x="395288" y="3122613"/>
            <a:ext cx="8497887" cy="143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indent="357188">
              <a:defRPr>
                <a:solidFill>
                  <a:schemeClr val="tx1"/>
                </a:solidFill>
                <a:latin typeface="Calibri" pitchFamily="34" charset="0"/>
              </a:defRPr>
            </a:lvl1pPr>
            <a:lvl2pPr marL="536575">
              <a:defRPr>
                <a:solidFill>
                  <a:schemeClr val="tx1"/>
                </a:solidFill>
                <a:latin typeface="Calibri" pitchFamily="34" charset="0"/>
              </a:defRPr>
            </a:lvl2pPr>
            <a:lvl3pPr>
              <a:defRPr>
                <a:solidFill>
                  <a:schemeClr val="tx1"/>
                </a:solidFill>
                <a:latin typeface="Calibri" pitchFamily="34" charset="0"/>
              </a:defRPr>
            </a:lvl3pPr>
            <a:lvl4pPr>
              <a:defRPr>
                <a:solidFill>
                  <a:schemeClr val="tx1"/>
                </a:solidFill>
                <a:latin typeface="Calibri" pitchFamily="34" charset="0"/>
              </a:defRPr>
            </a:lvl4pPr>
            <a:lvl5pPr>
              <a:defRPr>
                <a:solidFill>
                  <a:schemeClr val="tx1"/>
                </a:solidFill>
                <a:latin typeface="Calibri" pitchFamily="34" charset="0"/>
              </a:defRPr>
            </a:lvl5pPr>
            <a:lvl6pPr fontAlgn="base">
              <a:spcBef>
                <a:spcPct val="0"/>
              </a:spcBef>
              <a:spcAft>
                <a:spcPct val="0"/>
              </a:spcAft>
              <a:defRPr>
                <a:solidFill>
                  <a:schemeClr val="tx1"/>
                </a:solidFill>
                <a:latin typeface="Calibri" pitchFamily="34" charset="0"/>
              </a:defRPr>
            </a:lvl6pPr>
            <a:lvl7pPr fontAlgn="base">
              <a:spcBef>
                <a:spcPct val="0"/>
              </a:spcBef>
              <a:spcAft>
                <a:spcPct val="0"/>
              </a:spcAft>
              <a:defRPr>
                <a:solidFill>
                  <a:schemeClr val="tx1"/>
                </a:solidFill>
                <a:latin typeface="Calibri" pitchFamily="34" charset="0"/>
              </a:defRPr>
            </a:lvl7pPr>
            <a:lvl8pPr fontAlgn="base">
              <a:spcBef>
                <a:spcPct val="0"/>
              </a:spcBef>
              <a:spcAft>
                <a:spcPct val="0"/>
              </a:spcAft>
              <a:defRPr>
                <a:solidFill>
                  <a:schemeClr val="tx1"/>
                </a:solidFill>
                <a:latin typeface="Calibri" pitchFamily="34" charset="0"/>
              </a:defRPr>
            </a:lvl8pPr>
            <a:lvl9pPr fontAlgn="base">
              <a:spcBef>
                <a:spcPct val="0"/>
              </a:spcBef>
              <a:spcAft>
                <a:spcPct val="0"/>
              </a:spcAft>
              <a:defRPr>
                <a:solidFill>
                  <a:schemeClr val="tx1"/>
                </a:solidFill>
                <a:latin typeface="Calibri" pitchFamily="34" charset="0"/>
              </a:defRPr>
            </a:lvl9pPr>
          </a:lstStyle>
          <a:p>
            <a:pPr algn="just"/>
            <a:r>
              <a:rPr lang="ru-RU" sz="2200" b="0">
                <a:latin typeface="Arial" charset="0"/>
              </a:rPr>
              <a:t>В комбинации с указанием кратности, отношения ассоциации, агрегации и композиции позволяют лаконично и полно отобразить структуру классов: что из чего состоит и как связано.</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396875" y="161925"/>
            <a:ext cx="8496300" cy="647700"/>
          </a:xfrm>
        </p:spPr>
        <p:txBody>
          <a:bodyPr>
            <a:normAutofit/>
          </a:bodyPr>
          <a:lstStyle/>
          <a:p>
            <a:pPr marL="0" indent="361950" algn="just">
              <a:lnSpc>
                <a:spcPct val="85000"/>
              </a:lnSpc>
              <a:buFont typeface="Arial" charset="0"/>
              <a:buNone/>
            </a:pPr>
            <a:r>
              <a:rPr lang="ru-RU" sz="2200">
                <a:latin typeface="Arial" charset="0"/>
              </a:rPr>
              <a:t>Пример одного из вариантов такой структуры для информационной системы отдела кадров.</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EC228D48-A037-42A6-A6C6-5BB4C0771154}" type="slidenum">
              <a:rPr lang="ru-RU" sz="1600" b="0">
                <a:solidFill>
                  <a:schemeClr val="tx1">
                    <a:tint val="75000"/>
                  </a:schemeClr>
                </a:solidFill>
                <a:latin typeface="+mn-lt"/>
              </a:rPr>
              <a:pPr algn="r" fontAlgn="auto">
                <a:spcBef>
                  <a:spcPts val="0"/>
                </a:spcBef>
                <a:spcAft>
                  <a:spcPts val="0"/>
                </a:spcAft>
                <a:defRPr/>
              </a:pPr>
              <a:t>61</a:t>
            </a:fld>
            <a:endParaRPr lang="ru-RU" sz="1600" b="0" dirty="0">
              <a:solidFill>
                <a:schemeClr val="tx1">
                  <a:tint val="75000"/>
                </a:schemeClr>
              </a:solidFill>
              <a:latin typeface="+mn-lt"/>
            </a:endParaRPr>
          </a:p>
        </p:txBody>
      </p:sp>
      <p:pic>
        <p:nvPicPr>
          <p:cNvPr id="12800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8675" y="982663"/>
            <a:ext cx="6983413" cy="4219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323850" y="1674813"/>
            <a:ext cx="8569325" cy="1295400"/>
          </a:xfrm>
        </p:spPr>
        <p:txBody>
          <a:bodyPr>
            <a:normAutofit/>
          </a:bodyPr>
          <a:lstStyle/>
          <a:p>
            <a:pPr marL="0" indent="361950" algn="just">
              <a:lnSpc>
                <a:spcPct val="90000"/>
              </a:lnSpc>
              <a:buFont typeface="Arial" charset="0"/>
              <a:buNone/>
            </a:pPr>
            <a:r>
              <a:rPr lang="ru-RU" sz="2200">
                <a:latin typeface="Arial" charset="0"/>
              </a:rPr>
              <a:t>Оптимальное решение, которое позволяет легко учесть новое требование, приведено на следующем рисунке </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0C885076-69F1-41E7-B539-DEDA09A96AB5}" type="slidenum">
              <a:rPr lang="ru-RU" sz="1600" b="0">
                <a:solidFill>
                  <a:schemeClr val="tx1">
                    <a:tint val="75000"/>
                  </a:schemeClr>
                </a:solidFill>
                <a:latin typeface="+mn-lt"/>
              </a:rPr>
              <a:pPr algn="r" fontAlgn="auto">
                <a:spcBef>
                  <a:spcPts val="0"/>
                </a:spcBef>
                <a:spcAft>
                  <a:spcPts val="0"/>
                </a:spcAft>
                <a:defRPr/>
              </a:pPr>
              <a:t>62</a:t>
            </a:fld>
            <a:endParaRPr lang="ru-RU" sz="1600" b="0" dirty="0">
              <a:solidFill>
                <a:schemeClr val="tx1">
                  <a:tint val="75000"/>
                </a:schemeClr>
              </a:solidFill>
              <a:latin typeface="+mn-lt"/>
            </a:endParaRPr>
          </a:p>
        </p:txBody>
      </p:sp>
      <p:sp>
        <p:nvSpPr>
          <p:cNvPr id="2" name="Объект 2"/>
          <p:cNvSpPr>
            <a:spLocks/>
          </p:cNvSpPr>
          <p:nvPr/>
        </p:nvSpPr>
        <p:spPr bwMode="auto">
          <a:xfrm>
            <a:off x="395288" y="90488"/>
            <a:ext cx="8208962" cy="1511300"/>
          </a:xfrm>
          <a:prstGeom prst="rect">
            <a:avLst/>
          </a:prstGeom>
          <a:solidFill>
            <a:srgbClr val="CCFFCC"/>
          </a:solidFill>
          <a:ln w="9525">
            <a:solidFill>
              <a:schemeClr val="tx2"/>
            </a:solidFill>
            <a:prstDash val="lgDash"/>
            <a:miter lim="800000"/>
            <a:headEnd/>
            <a:tailEnd/>
          </a:ln>
        </p:spPr>
        <p:txBody>
          <a:bodyPr/>
          <a:lstStyle/>
          <a:p>
            <a:pPr indent="361950">
              <a:lnSpc>
                <a:spcPct val="90000"/>
              </a:lnSpc>
              <a:spcBef>
                <a:spcPct val="20000"/>
              </a:spcBef>
              <a:buFont typeface="Arial" charset="0"/>
              <a:buNone/>
            </a:pPr>
            <a:r>
              <a:rPr lang="ru-RU" sz="2400"/>
              <a:t>ИЗМЕНЕНИЯ В ТЕХНИЧЕСКОМ ЗАДАНИИ</a:t>
            </a:r>
          </a:p>
          <a:p>
            <a:pPr indent="361950">
              <a:lnSpc>
                <a:spcPct val="90000"/>
              </a:lnSpc>
              <a:spcBef>
                <a:spcPct val="20000"/>
              </a:spcBef>
              <a:buFont typeface="Arial" charset="0"/>
              <a:buNone/>
            </a:pPr>
            <a:r>
              <a:rPr lang="ru-RU" sz="2400" b="0"/>
              <a:t>Информационная система отдела кадров должна поддерживать иерархическую структуру подразделений на предприятии.</a:t>
            </a:r>
          </a:p>
        </p:txBody>
      </p:sp>
      <p:pic>
        <p:nvPicPr>
          <p:cNvPr id="12902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0113" y="3690938"/>
            <a:ext cx="7704137" cy="2136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5508625" y="2035175"/>
            <a:ext cx="3384550" cy="4391025"/>
          </a:xfrm>
        </p:spPr>
        <p:txBody>
          <a:bodyPr lIns="54000" rIns="54000"/>
          <a:lstStyle/>
          <a:p>
            <a:pPr marL="0" indent="361950" algn="just">
              <a:lnSpc>
                <a:spcPct val="90000"/>
              </a:lnSpc>
              <a:buFont typeface="Arial" charset="0"/>
              <a:buNone/>
            </a:pPr>
            <a:r>
              <a:rPr lang="ru-RU" sz="2000">
                <a:latin typeface="Arial" charset="0"/>
              </a:rPr>
              <a:t>Введем класс Boss (подкласс класса Position) и проведем композиции к классам Company (1) и Department (2).</a:t>
            </a:r>
          </a:p>
          <a:p>
            <a:pPr marL="0" indent="361950" algn="just">
              <a:lnSpc>
                <a:spcPct val="90000"/>
              </a:lnSpc>
              <a:buFont typeface="Arial" charset="0"/>
              <a:buNone/>
            </a:pPr>
            <a:r>
              <a:rPr lang="ru-RU" sz="2000">
                <a:latin typeface="Arial" charset="0"/>
              </a:rPr>
              <a:t>Принадлежащий экземпляру класса Company экземпляр класса Boss не может в то же самое время быть частью какого-либо экземпляра класса Department и наоборот (но самих экземпляров класса Boss может быть несколько). </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8EE2D734-D2B9-490E-933F-7BF608C774A8}" type="slidenum">
              <a:rPr lang="ru-RU" sz="1600" b="0">
                <a:solidFill>
                  <a:schemeClr val="tx1">
                    <a:tint val="75000"/>
                  </a:schemeClr>
                </a:solidFill>
                <a:latin typeface="+mn-lt"/>
              </a:rPr>
              <a:pPr algn="r" fontAlgn="auto">
                <a:spcBef>
                  <a:spcPts val="0"/>
                </a:spcBef>
                <a:spcAft>
                  <a:spcPts val="0"/>
                </a:spcAft>
                <a:defRPr/>
              </a:pPr>
              <a:t>63</a:t>
            </a:fld>
            <a:endParaRPr lang="ru-RU" sz="1600" b="0" dirty="0">
              <a:solidFill>
                <a:schemeClr val="tx1">
                  <a:tint val="75000"/>
                </a:schemeClr>
              </a:solidFill>
              <a:latin typeface="+mn-lt"/>
            </a:endParaRPr>
          </a:p>
        </p:txBody>
      </p:sp>
      <p:sp>
        <p:nvSpPr>
          <p:cNvPr id="2" name="Объект 2"/>
          <p:cNvSpPr>
            <a:spLocks/>
          </p:cNvSpPr>
          <p:nvPr/>
        </p:nvSpPr>
        <p:spPr bwMode="auto">
          <a:xfrm>
            <a:off x="323850" y="90488"/>
            <a:ext cx="8280400" cy="1800225"/>
          </a:xfrm>
          <a:prstGeom prst="rect">
            <a:avLst/>
          </a:prstGeom>
          <a:solidFill>
            <a:srgbClr val="CCFFCC"/>
          </a:solidFill>
          <a:ln w="9525">
            <a:solidFill>
              <a:schemeClr val="tx2"/>
            </a:solidFill>
            <a:prstDash val="lgDash"/>
            <a:miter lim="800000"/>
            <a:headEnd/>
            <a:tailEnd/>
          </a:ln>
        </p:spPr>
        <p:txBody>
          <a:bodyPr/>
          <a:lstStyle/>
          <a:p>
            <a:pPr indent="361950">
              <a:lnSpc>
                <a:spcPct val="90000"/>
              </a:lnSpc>
              <a:spcBef>
                <a:spcPct val="20000"/>
              </a:spcBef>
              <a:buFont typeface="Arial" charset="0"/>
              <a:buNone/>
            </a:pPr>
            <a:r>
              <a:rPr lang="ru-RU" sz="2400"/>
              <a:t>ИЗМЕНЕНИЯ В ТЕХНИЧЕСКОМ ЗАДАНИИ</a:t>
            </a:r>
          </a:p>
          <a:p>
            <a:pPr indent="361950" algn="just">
              <a:lnSpc>
                <a:spcPct val="90000"/>
              </a:lnSpc>
              <a:spcBef>
                <a:spcPct val="20000"/>
              </a:spcBef>
              <a:buFont typeface="Arial" charset="0"/>
              <a:buNone/>
            </a:pPr>
            <a:r>
              <a:rPr lang="ru-RU" sz="2400" b="0"/>
              <a:t>В подразделении любого уровня, в том числе и на предприятии в целом, имеется единственная должность (начальник), которую система должна трактовать особым образом.</a:t>
            </a:r>
          </a:p>
        </p:txBody>
      </p:sp>
      <p:sp>
        <p:nvSpPr>
          <p:cNvPr id="130055" name="Rectangle 7"/>
          <p:cNvSpPr>
            <a:spLocks noChangeArrowheads="1"/>
          </p:cNvSpPr>
          <p:nvPr/>
        </p:nvSpPr>
        <p:spPr bwMode="auto">
          <a:xfrm>
            <a:off x="250825" y="6089650"/>
            <a:ext cx="5400675" cy="336550"/>
          </a:xfrm>
          <a:prstGeom prst="rect">
            <a:avLst/>
          </a:prstGeom>
          <a:solidFill>
            <a:srgbClr val="FAF4D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nchor="ctr">
            <a:spAutoFit/>
          </a:bodyPr>
          <a:lstStyle/>
          <a:p>
            <a:pPr algn="ctr"/>
            <a:r>
              <a:rPr lang="ru-RU" sz="1600"/>
              <a:t>Первый вариант реализации сложной композиции </a:t>
            </a:r>
          </a:p>
        </p:txBody>
      </p:sp>
      <p:pic>
        <p:nvPicPr>
          <p:cNvPr id="130056"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825" y="2390775"/>
            <a:ext cx="5113338" cy="3603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395288" y="377825"/>
            <a:ext cx="8497887" cy="1349375"/>
          </a:xfrm>
        </p:spPr>
        <p:txBody>
          <a:bodyPr lIns="54000" rIns="54000"/>
          <a:lstStyle/>
          <a:p>
            <a:pPr marL="0" indent="361950" algn="just">
              <a:lnSpc>
                <a:spcPct val="90000"/>
              </a:lnSpc>
              <a:buFont typeface="Arial" charset="0"/>
              <a:buNone/>
            </a:pPr>
            <a:r>
              <a:rPr lang="ru-RU" sz="2200">
                <a:latin typeface="Arial" charset="0"/>
              </a:rPr>
              <a:t>Второй вариант решения состоит в следующем: если у группы классов есть нечто общее, то можно завести абстрактный суперкласс (класс </a:t>
            </a:r>
            <a:r>
              <a:rPr lang="ru-RU" sz="2200" i="1">
                <a:latin typeface="Arial" charset="0"/>
              </a:rPr>
              <a:t>UnitWithBoss</a:t>
            </a:r>
            <a:r>
              <a:rPr lang="ru-RU" sz="2200">
                <a:latin typeface="Arial" charset="0"/>
              </a:rPr>
              <a:t>) и установить требуемую композицию с ним.</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32C80A07-FBBA-478F-B100-57A779458922}" type="slidenum">
              <a:rPr lang="ru-RU" sz="1600" b="0">
                <a:solidFill>
                  <a:schemeClr val="tx1">
                    <a:tint val="75000"/>
                  </a:schemeClr>
                </a:solidFill>
                <a:latin typeface="+mn-lt"/>
              </a:rPr>
              <a:pPr algn="r" fontAlgn="auto">
                <a:spcBef>
                  <a:spcPts val="0"/>
                </a:spcBef>
                <a:spcAft>
                  <a:spcPts val="0"/>
                </a:spcAft>
                <a:defRPr/>
              </a:pPr>
              <a:t>64</a:t>
            </a:fld>
            <a:endParaRPr lang="ru-RU" sz="1600" b="0" dirty="0">
              <a:solidFill>
                <a:schemeClr val="tx1">
                  <a:tint val="75000"/>
                </a:schemeClr>
              </a:solidFill>
              <a:latin typeface="+mn-lt"/>
            </a:endParaRPr>
          </a:p>
        </p:txBody>
      </p:sp>
      <p:sp>
        <p:nvSpPr>
          <p:cNvPr id="131077" name="Rectangle 5"/>
          <p:cNvSpPr>
            <a:spLocks noChangeArrowheads="1"/>
          </p:cNvSpPr>
          <p:nvPr/>
        </p:nvSpPr>
        <p:spPr bwMode="auto">
          <a:xfrm>
            <a:off x="1835150" y="6089650"/>
            <a:ext cx="5400675" cy="336550"/>
          </a:xfrm>
          <a:prstGeom prst="rect">
            <a:avLst/>
          </a:prstGeom>
          <a:solidFill>
            <a:srgbClr val="FAF4D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nchor="ctr">
            <a:spAutoFit/>
          </a:bodyPr>
          <a:lstStyle/>
          <a:p>
            <a:pPr algn="ctr"/>
            <a:r>
              <a:rPr lang="ru-RU" sz="1600"/>
              <a:t>Второй вариант реализации сложной композиции </a:t>
            </a:r>
          </a:p>
        </p:txBody>
      </p:sp>
      <p:pic>
        <p:nvPicPr>
          <p:cNvPr id="131079"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0113" y="1804988"/>
            <a:ext cx="7200900" cy="4046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9" name="Заголовок 1"/>
          <p:cNvSpPr>
            <a:spLocks noGrp="1"/>
          </p:cNvSpPr>
          <p:nvPr>
            <p:ph type="title" idx="4294967295"/>
          </p:nvPr>
        </p:nvSpPr>
        <p:spPr>
          <a:xfrm>
            <a:off x="0" y="90488"/>
            <a:ext cx="9144000" cy="812800"/>
          </a:xfrm>
        </p:spPr>
        <p:txBody>
          <a:bodyPr/>
          <a:lstStyle/>
          <a:p>
            <a:r>
              <a:rPr lang="ru-RU" sz="4000" b="1">
                <a:solidFill>
                  <a:schemeClr val="accent1"/>
                </a:solidFill>
              </a:rPr>
              <a:t>Роль полюса ассоциации</a:t>
            </a:r>
            <a:endParaRPr lang="en-US" sz="4000" b="1">
              <a:solidFill>
                <a:schemeClr val="accent1"/>
              </a:solidFill>
            </a:endParaRPr>
          </a:p>
        </p:txBody>
      </p:sp>
      <p:sp>
        <p:nvSpPr>
          <p:cNvPr id="3" name="Объект 2"/>
          <p:cNvSpPr>
            <a:spLocks noGrp="1"/>
          </p:cNvSpPr>
          <p:nvPr>
            <p:ph idx="4294967295"/>
          </p:nvPr>
        </p:nvSpPr>
        <p:spPr>
          <a:xfrm>
            <a:off x="396875" y="954088"/>
            <a:ext cx="8496300" cy="2736850"/>
          </a:xfrm>
        </p:spPr>
        <p:txBody>
          <a:bodyPr>
            <a:normAutofit/>
          </a:bodyPr>
          <a:lstStyle/>
          <a:p>
            <a:pPr marL="0" indent="361950" algn="just">
              <a:lnSpc>
                <a:spcPct val="85000"/>
              </a:lnSpc>
              <a:buFont typeface="Arial" charset="0"/>
              <a:buNone/>
            </a:pPr>
            <a:r>
              <a:rPr lang="ru-RU" sz="2200" b="1" i="1">
                <a:latin typeface="Arial" charset="0"/>
              </a:rPr>
              <a:t>Роль</a:t>
            </a:r>
            <a:r>
              <a:rPr lang="ru-RU" sz="2200" b="1">
                <a:latin typeface="Arial" charset="0"/>
              </a:rPr>
              <a:t> (role) ‒ это интерфейс, который предоставляет классификатор в данной ассоциации.</a:t>
            </a:r>
            <a:r>
              <a:rPr lang="ru-RU" sz="2200">
                <a:latin typeface="Arial" charset="0"/>
              </a:rPr>
              <a:t> </a:t>
            </a:r>
          </a:p>
          <a:p>
            <a:pPr marL="0" indent="361950" algn="just">
              <a:lnSpc>
                <a:spcPct val="85000"/>
              </a:lnSpc>
              <a:buFont typeface="Arial" charset="0"/>
              <a:buNone/>
            </a:pPr>
            <a:r>
              <a:rPr lang="ru-RU" sz="2200">
                <a:latin typeface="Arial" charset="0"/>
              </a:rPr>
              <a:t>Полюс ассоциации ‒ это точка соприкосновения линии ассоциации с прямоугольником класса. Именно вблизи этой точки располагаются многочисленные дополнения полюсов ассоциации. </a:t>
            </a:r>
          </a:p>
          <a:p>
            <a:pPr marL="0" indent="361950" algn="just">
              <a:lnSpc>
                <a:spcPct val="85000"/>
              </a:lnSpc>
              <a:buFont typeface="Arial" charset="0"/>
              <a:buNone/>
            </a:pPr>
            <a:r>
              <a:rPr lang="ru-RU" sz="2200">
                <a:latin typeface="Arial" charset="0"/>
              </a:rPr>
              <a:t>Нотация этого дополнения ‒ текст, указанный на полюсе ассоциации. В общем случае роль полюса ассоциации имеет следующий синтаксис:</a:t>
            </a:r>
          </a:p>
          <a:p>
            <a:pPr marL="0" indent="361950" algn="ctr">
              <a:lnSpc>
                <a:spcPct val="85000"/>
              </a:lnSpc>
              <a:buFont typeface="Arial" charset="0"/>
              <a:buNone/>
            </a:pPr>
            <a:r>
              <a:rPr lang="ru-RU" sz="2600" b="1">
                <a:solidFill>
                  <a:schemeClr val="accent1"/>
                </a:solidFill>
                <a:latin typeface="Arial" charset="0"/>
              </a:rPr>
              <a:t>видимость ИМЯ : тип </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0F1F6C7E-851B-4B3B-91FF-B42FF26A3722}" type="slidenum">
              <a:rPr lang="ru-RU" sz="1600" b="0">
                <a:solidFill>
                  <a:schemeClr val="tx1">
                    <a:tint val="75000"/>
                  </a:schemeClr>
                </a:solidFill>
                <a:latin typeface="+mn-lt"/>
              </a:rPr>
              <a:pPr algn="r" fontAlgn="auto">
                <a:spcBef>
                  <a:spcPts val="0"/>
                </a:spcBef>
                <a:spcAft>
                  <a:spcPts val="0"/>
                </a:spcAft>
                <a:defRPr/>
              </a:pPr>
              <a:t>65</a:t>
            </a:fld>
            <a:endParaRPr lang="ru-RU" sz="1600" b="0" dirty="0">
              <a:solidFill>
                <a:schemeClr val="tx1">
                  <a:tint val="75000"/>
                </a:schemeClr>
              </a:solidFill>
              <a:latin typeface="+mn-lt"/>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395288" y="161925"/>
            <a:ext cx="8497887" cy="1349375"/>
          </a:xfrm>
        </p:spPr>
        <p:txBody>
          <a:bodyPr lIns="54000" rIns="54000"/>
          <a:lstStyle/>
          <a:p>
            <a:pPr marL="0" indent="361950" algn="just">
              <a:lnSpc>
                <a:spcPct val="80000"/>
              </a:lnSpc>
              <a:buFont typeface="Arial" charset="0"/>
              <a:buNone/>
            </a:pPr>
            <a:r>
              <a:rPr lang="ru-RU" sz="2100">
                <a:latin typeface="Arial" charset="0"/>
              </a:rPr>
              <a:t>На рисунке изображена ассоциация класса Position с самим собой (1). На полюсах ассоциации указаны роли (2). Значок, показывающий направление чтения (3) позволяет прочесть данную ассоциацию как Chief subordinates Subordinate. Эта ассоциация призвана отразить наличие иерархии подчиненности должностей в организации. </a:t>
            </a:r>
          </a:p>
          <a:p>
            <a:pPr marL="0" indent="361950" algn="just">
              <a:lnSpc>
                <a:spcPct val="80000"/>
              </a:lnSpc>
              <a:buFont typeface="Arial" charset="0"/>
              <a:buNone/>
            </a:pPr>
            <a:r>
              <a:rPr lang="ru-RU" sz="2100">
                <a:latin typeface="Arial" charset="0"/>
              </a:rPr>
              <a:t>Однако на приведенном рисунке видно только, что объекты класса Person образуют некоторую иерархию (каждый объект связан с некоторым количеством нижележащих в иерархии объектов и не более чем с одним вышележащим объектом), но не более того. </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38A9FE54-6F64-4C66-B3F2-54B99DD925E0}" type="slidenum">
              <a:rPr lang="ru-RU" sz="1600" b="0">
                <a:solidFill>
                  <a:schemeClr val="tx1">
                    <a:tint val="75000"/>
                  </a:schemeClr>
                </a:solidFill>
                <a:latin typeface="+mn-lt"/>
              </a:rPr>
              <a:pPr algn="r" fontAlgn="auto">
                <a:spcBef>
                  <a:spcPts val="0"/>
                </a:spcBef>
                <a:spcAft>
                  <a:spcPts val="0"/>
                </a:spcAft>
                <a:defRPr/>
              </a:pPr>
              <a:t>66</a:t>
            </a:fld>
            <a:endParaRPr lang="ru-RU" sz="1600" b="0" dirty="0">
              <a:solidFill>
                <a:schemeClr val="tx1">
                  <a:tint val="75000"/>
                </a:schemeClr>
              </a:solidFill>
              <a:latin typeface="+mn-lt"/>
            </a:endParaRPr>
          </a:p>
        </p:txBody>
      </p:sp>
      <p:sp>
        <p:nvSpPr>
          <p:cNvPr id="133124" name="Rectangle 4"/>
          <p:cNvSpPr>
            <a:spLocks noChangeArrowheads="1"/>
          </p:cNvSpPr>
          <p:nvPr/>
        </p:nvSpPr>
        <p:spPr bwMode="auto">
          <a:xfrm>
            <a:off x="4643438" y="6307138"/>
            <a:ext cx="3384550" cy="336550"/>
          </a:xfrm>
          <a:prstGeom prst="rect">
            <a:avLst/>
          </a:prstGeom>
          <a:solidFill>
            <a:srgbClr val="FAF4D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nchor="ctr">
            <a:spAutoFit/>
          </a:bodyPr>
          <a:lstStyle/>
          <a:p>
            <a:pPr algn="ctr"/>
            <a:r>
              <a:rPr lang="ru-RU" sz="1600"/>
              <a:t>Описание иерархии должностей</a:t>
            </a:r>
          </a:p>
        </p:txBody>
      </p:sp>
      <p:pic>
        <p:nvPicPr>
          <p:cNvPr id="133126"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1913" y="3222625"/>
            <a:ext cx="6408737" cy="2700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395288" y="377825"/>
            <a:ext cx="8497887" cy="1349375"/>
          </a:xfrm>
        </p:spPr>
        <p:txBody>
          <a:bodyPr lIns="54000" rIns="54000"/>
          <a:lstStyle/>
          <a:p>
            <a:pPr marL="0" indent="361950" algn="just">
              <a:lnSpc>
                <a:spcPct val="90000"/>
              </a:lnSpc>
              <a:buFont typeface="Arial" charset="0"/>
              <a:buNone/>
            </a:pPr>
            <a:r>
              <a:rPr lang="ru-RU" sz="2000">
                <a:latin typeface="Arial" charset="0"/>
              </a:rPr>
              <a:t>Например, на рисунке указано, что в иерархии субординации каждая должность может играть две роли. С одной стороны, должность может рассматриваться как начальственная (1) (chief), и в этом случае она предоставляет интерфейс IChief (2) имеющий операцию petition() (начальнику можно подать служебную записку). С другой стороны, должность может рассматриваться как подчиненная (3) (subordinate), и в этом случае она предоставляет интерфейс ISubordinate (4), имеющий операцию report() (от подчиненного можно потребовать отчет). У начальника может быть произвольное количество подчиненных (5), в том числе и 0, у подчиненного может быть не более одного начальника (6).</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02F97E7D-F4BE-4D85-A2C8-445E7854C5A4}" type="slidenum">
              <a:rPr lang="ru-RU" sz="1600" b="0">
                <a:solidFill>
                  <a:schemeClr val="tx1">
                    <a:tint val="75000"/>
                  </a:schemeClr>
                </a:solidFill>
                <a:latin typeface="+mn-lt"/>
              </a:rPr>
              <a:pPr algn="r" fontAlgn="auto">
                <a:spcBef>
                  <a:spcPts val="0"/>
                </a:spcBef>
                <a:spcAft>
                  <a:spcPts val="0"/>
                </a:spcAft>
                <a:defRPr/>
              </a:pPr>
              <a:t>67</a:t>
            </a:fld>
            <a:endParaRPr lang="ru-RU" sz="1600" b="0" dirty="0">
              <a:solidFill>
                <a:schemeClr val="tx1">
                  <a:tint val="75000"/>
                </a:schemeClr>
              </a:solidFill>
              <a:latin typeface="+mn-lt"/>
            </a:endParaRPr>
          </a:p>
        </p:txBody>
      </p:sp>
      <p:sp>
        <p:nvSpPr>
          <p:cNvPr id="134148" name="Rectangle 4"/>
          <p:cNvSpPr>
            <a:spLocks noChangeArrowheads="1"/>
          </p:cNvSpPr>
          <p:nvPr/>
        </p:nvSpPr>
        <p:spPr bwMode="auto">
          <a:xfrm>
            <a:off x="2555875" y="6067425"/>
            <a:ext cx="3887788" cy="336550"/>
          </a:xfrm>
          <a:prstGeom prst="rect">
            <a:avLst/>
          </a:prstGeom>
          <a:solidFill>
            <a:srgbClr val="FAF4D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nchor="ctr">
            <a:spAutoFit/>
          </a:bodyPr>
          <a:lstStyle/>
          <a:p>
            <a:pPr algn="ctr"/>
            <a:r>
              <a:rPr lang="ru-RU" sz="1600"/>
              <a:t>Описание иерархии должностей</a:t>
            </a:r>
          </a:p>
        </p:txBody>
      </p:sp>
      <p:pic>
        <p:nvPicPr>
          <p:cNvPr id="13414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8888" y="3570288"/>
            <a:ext cx="6372225" cy="300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34D79211-9B6D-4CD4-B38C-5C39171B0F11}" type="slidenum">
              <a:rPr lang="ru-RU" sz="1600" b="0">
                <a:solidFill>
                  <a:schemeClr val="tx1">
                    <a:tint val="75000"/>
                  </a:schemeClr>
                </a:solidFill>
                <a:latin typeface="+mn-lt"/>
              </a:rPr>
              <a:pPr algn="r" fontAlgn="auto">
                <a:spcBef>
                  <a:spcPts val="0"/>
                </a:spcBef>
                <a:spcAft>
                  <a:spcPts val="0"/>
                </a:spcAft>
                <a:defRPr/>
              </a:pPr>
              <a:t>68</a:t>
            </a:fld>
            <a:endParaRPr lang="ru-RU" sz="1600" b="0" dirty="0">
              <a:solidFill>
                <a:schemeClr val="tx1">
                  <a:tint val="75000"/>
                </a:schemeClr>
              </a:solidFill>
              <a:latin typeface="+mn-lt"/>
            </a:endParaRPr>
          </a:p>
        </p:txBody>
      </p:sp>
      <p:sp>
        <p:nvSpPr>
          <p:cNvPr id="135172" name="Rectangle 4"/>
          <p:cNvSpPr>
            <a:spLocks noChangeArrowheads="1"/>
          </p:cNvSpPr>
          <p:nvPr/>
        </p:nvSpPr>
        <p:spPr bwMode="auto">
          <a:xfrm>
            <a:off x="2555875" y="6067425"/>
            <a:ext cx="3887788" cy="336550"/>
          </a:xfrm>
          <a:prstGeom prst="rect">
            <a:avLst/>
          </a:prstGeom>
          <a:solidFill>
            <a:srgbClr val="FAF4D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nchor="ctr">
            <a:spAutoFit/>
          </a:bodyPr>
          <a:lstStyle/>
          <a:p>
            <a:pPr algn="ctr"/>
            <a:r>
              <a:rPr lang="ru-RU" sz="1600"/>
              <a:t>Описание иерархии должностей</a:t>
            </a:r>
          </a:p>
        </p:txBody>
      </p:sp>
      <p:pic>
        <p:nvPicPr>
          <p:cNvPr id="135173"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950" y="306388"/>
            <a:ext cx="8893175" cy="4537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Заголовок 1"/>
          <p:cNvSpPr>
            <a:spLocks noGrp="1"/>
          </p:cNvSpPr>
          <p:nvPr>
            <p:ph type="title" idx="4294967295"/>
          </p:nvPr>
        </p:nvSpPr>
        <p:spPr>
          <a:xfrm>
            <a:off x="0" y="90488"/>
            <a:ext cx="9144000" cy="812800"/>
          </a:xfrm>
        </p:spPr>
        <p:txBody>
          <a:bodyPr/>
          <a:lstStyle/>
          <a:p>
            <a:r>
              <a:rPr lang="ru-RU" sz="4000" b="1">
                <a:solidFill>
                  <a:schemeClr val="accent1"/>
                </a:solidFill>
              </a:rPr>
              <a:t>Многополюсная ассоциация</a:t>
            </a:r>
            <a:endParaRPr lang="en-US" sz="4000" b="1">
              <a:solidFill>
                <a:schemeClr val="accent1"/>
              </a:solidFill>
            </a:endParaRPr>
          </a:p>
        </p:txBody>
      </p:sp>
      <p:sp>
        <p:nvSpPr>
          <p:cNvPr id="3" name="Объект 2"/>
          <p:cNvSpPr>
            <a:spLocks noGrp="1"/>
          </p:cNvSpPr>
          <p:nvPr>
            <p:ph idx="4294967295"/>
          </p:nvPr>
        </p:nvSpPr>
        <p:spPr>
          <a:xfrm>
            <a:off x="396875" y="954088"/>
            <a:ext cx="8496300" cy="2736850"/>
          </a:xfrm>
        </p:spPr>
        <p:txBody>
          <a:bodyPr>
            <a:normAutofit/>
          </a:bodyPr>
          <a:lstStyle/>
          <a:p>
            <a:pPr marL="0" indent="361950" algn="just">
              <a:lnSpc>
                <a:spcPct val="85000"/>
              </a:lnSpc>
              <a:buFont typeface="Arial" charset="0"/>
              <a:buNone/>
            </a:pPr>
            <a:r>
              <a:rPr lang="ru-RU" sz="2200">
                <a:latin typeface="Arial" charset="0"/>
              </a:rPr>
              <a:t>Сама по себе ассоциация между классами A и B ‒ это множество пар (a,b), где a ‒ экземпляр класса A, а b ‒ экземпляр класса B. Это именно множество, так как двух одинаковых пар (a,b) быть не может.</a:t>
            </a:r>
          </a:p>
          <a:p>
            <a:pPr marL="0" indent="361950" algn="just">
              <a:lnSpc>
                <a:spcPct val="85000"/>
              </a:lnSpc>
              <a:buFont typeface="Arial" charset="0"/>
              <a:buNone/>
            </a:pPr>
            <a:r>
              <a:rPr lang="ru-RU" sz="2200">
                <a:latin typeface="Arial" charset="0"/>
              </a:rPr>
              <a:t>Чаще всего в моделях используются бинарные ассоциации, отражающие связи между объектами двух классов. В UML определены также многополюсные ассоциации, отражающие связи между бóльшим числом объектов. </a:t>
            </a:r>
          </a:p>
          <a:p>
            <a:pPr marL="0" indent="361950" algn="just">
              <a:lnSpc>
                <a:spcPct val="85000"/>
              </a:lnSpc>
              <a:buFont typeface="Arial" charset="0"/>
              <a:buNone/>
            </a:pPr>
            <a:r>
              <a:rPr lang="ru-RU" sz="2200">
                <a:latin typeface="Arial" charset="0"/>
              </a:rPr>
              <a:t>С формальной точки зрения многополюсные ассоциации излишни, поскольку их можно выразить через комбинацию бинарных ассоциаций введением дополнительных сущностей. Действительно, упорядоченную тройку объектов (a, b, c) ‒ элемент трехполюсной ассоциации ‒ можно представить как упорядоченную пару (a, d), где d ‒ новый объект, представляющий упорядоченную пару (b, c). Однако на практике (в некоторых случаях) многополюсные ассоциации бывают буквально незаменимы. Рассмотрим следующий пример из информационной системы отдела кадров.</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27091033-BFA5-4F1D-BF84-368250FEB145}" type="slidenum">
              <a:rPr lang="ru-RU" sz="1600" b="0">
                <a:solidFill>
                  <a:schemeClr val="tx1">
                    <a:tint val="75000"/>
                  </a:schemeClr>
                </a:solidFill>
                <a:latin typeface="+mn-lt"/>
              </a:rPr>
              <a:pPr algn="r" fontAlgn="auto">
                <a:spcBef>
                  <a:spcPts val="0"/>
                </a:spcBef>
                <a:spcAft>
                  <a:spcPts val="0"/>
                </a:spcAft>
                <a:defRPr/>
              </a:pPr>
              <a:t>69</a:t>
            </a:fld>
            <a:endParaRPr lang="ru-RU" sz="1600" b="0" dirty="0">
              <a:solidFill>
                <a:schemeClr val="tx1">
                  <a:tint val="75000"/>
                </a:schemeClr>
              </a:solidFill>
              <a:latin typeface="+mn-l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Заголовок 1"/>
          <p:cNvSpPr>
            <a:spLocks noGrp="1"/>
          </p:cNvSpPr>
          <p:nvPr>
            <p:ph type="title" idx="4294967295"/>
          </p:nvPr>
        </p:nvSpPr>
        <p:spPr>
          <a:xfrm>
            <a:off x="0" y="90488"/>
            <a:ext cx="9144000" cy="812800"/>
          </a:xfrm>
        </p:spPr>
        <p:txBody>
          <a:bodyPr/>
          <a:lstStyle/>
          <a:p>
            <a:r>
              <a:rPr lang="ru-RU" sz="2800" b="1">
                <a:solidFill>
                  <a:schemeClr val="accent1"/>
                </a:solidFill>
                <a:latin typeface="Arial" charset="0"/>
              </a:rPr>
              <a:t>Структура хранения данных</a:t>
            </a:r>
            <a:endParaRPr lang="en-US" sz="2800">
              <a:solidFill>
                <a:schemeClr val="accent1"/>
              </a:solidFill>
              <a:latin typeface="Arial" charset="0"/>
            </a:endParaRPr>
          </a:p>
        </p:txBody>
      </p:sp>
      <p:sp>
        <p:nvSpPr>
          <p:cNvPr id="3" name="Объект 2"/>
          <p:cNvSpPr>
            <a:spLocks noGrp="1"/>
          </p:cNvSpPr>
          <p:nvPr>
            <p:ph idx="4294967295"/>
          </p:nvPr>
        </p:nvSpPr>
        <p:spPr>
          <a:xfrm>
            <a:off x="323850" y="809625"/>
            <a:ext cx="8686800" cy="5281613"/>
          </a:xfrm>
        </p:spPr>
        <p:txBody>
          <a:bodyPr>
            <a:normAutofit/>
          </a:bodyPr>
          <a:lstStyle/>
          <a:p>
            <a:pPr marL="0" indent="361950" algn="just">
              <a:lnSpc>
                <a:spcPct val="90000"/>
              </a:lnSpc>
              <a:buFont typeface="Arial" charset="0"/>
              <a:buNone/>
            </a:pPr>
            <a:r>
              <a:rPr lang="ru-RU" sz="2200">
                <a:latin typeface="Arial" charset="0"/>
              </a:rPr>
              <a:t>Программы обрабатывают данные, которые хранятся в памяти компьютера. В парадигме ООП для хранения данных во время выполнения программы предназначены атрибуты классов. Однако большая часть приложений для автоматизации делопроизводства устроена так, что определенные данные должны храниться в памяти компьютера не только во время сеанса работы приложения, но постоянно, т.е. между сеансами. Объекты, которые сохраняют значения своих атрибутов даже после того, как завершился породивший их поток управления, мы будем называть хранимыми. В UML для моделирования данного атрибута объектов и их составляющих применяется стандартное свойство, которое может быть назначено классификатору, ассоциации или атрибуту и может принимать одно из двух значений:</a:t>
            </a:r>
          </a:p>
          <a:p>
            <a:pPr marL="0" indent="361950"/>
            <a:r>
              <a:rPr lang="ru-RU" sz="2200">
                <a:latin typeface="Arial" charset="0"/>
              </a:rPr>
              <a:t>- persistent ‒ экземпляры должны быть хранимыми;</a:t>
            </a:r>
          </a:p>
          <a:p>
            <a:pPr marL="0" indent="361950"/>
            <a:r>
              <a:rPr lang="ru-RU" sz="2200">
                <a:latin typeface="Arial" charset="0"/>
              </a:rPr>
              <a:t>- transient ‒ противоположно предыдущему — сохранять экземпляры не требуется (значение по умолчанию).</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7C7242FD-C0EB-40AD-BDCF-D7E3C94A888D}" type="slidenum">
              <a:rPr lang="ru-RU" sz="1600" b="0">
                <a:solidFill>
                  <a:schemeClr val="tx1">
                    <a:tint val="75000"/>
                  </a:schemeClr>
                </a:solidFill>
                <a:latin typeface="+mn-lt"/>
              </a:rPr>
              <a:pPr algn="r" fontAlgn="auto">
                <a:spcBef>
                  <a:spcPts val="0"/>
                </a:spcBef>
                <a:spcAft>
                  <a:spcPts val="0"/>
                </a:spcAft>
                <a:defRPr/>
              </a:pPr>
              <a:t>7</a:t>
            </a:fld>
            <a:endParaRPr lang="ru-RU" sz="1600" b="0" dirty="0">
              <a:solidFill>
                <a:schemeClr val="tx1">
                  <a:tint val="75000"/>
                </a:schemeClr>
              </a:solidFill>
              <a:latin typeface="+mn-lt"/>
            </a:endParaRP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5364163" y="2665413"/>
            <a:ext cx="3671887" cy="3689350"/>
          </a:xfrm>
        </p:spPr>
        <p:txBody>
          <a:bodyPr lIns="18000" rIns="18000"/>
          <a:lstStyle/>
          <a:p>
            <a:pPr marL="0" indent="361950">
              <a:lnSpc>
                <a:spcPct val="90000"/>
              </a:lnSpc>
              <a:buFont typeface="Arial" charset="0"/>
              <a:buNone/>
            </a:pPr>
            <a:r>
              <a:rPr lang="ru-RU" sz="2000">
                <a:latin typeface="Arial" charset="0"/>
              </a:rPr>
              <a:t>В организации применяется современная организационная форма управления и помимо иерархии подразделений и должностей существует структура выполняемых проектов, "пронизывающих" организацию. </a:t>
            </a:r>
          </a:p>
          <a:p>
            <a:pPr marL="0" indent="361950">
              <a:lnSpc>
                <a:spcPct val="90000"/>
              </a:lnSpc>
              <a:buFont typeface="Arial" charset="0"/>
              <a:buNone/>
            </a:pPr>
            <a:r>
              <a:rPr lang="ru-RU" sz="2000">
                <a:latin typeface="Arial" charset="0"/>
              </a:rPr>
              <a:t>Нотация многополюсной ассоциации представляет собой ромб (1), к которому присоединяются все классы. </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C1C19203-7F6E-4E8A-9617-8E7BBA3111CA}" type="slidenum">
              <a:rPr lang="ru-RU" sz="1600" b="0">
                <a:solidFill>
                  <a:schemeClr val="tx1">
                    <a:tint val="75000"/>
                  </a:schemeClr>
                </a:solidFill>
                <a:latin typeface="+mn-lt"/>
              </a:rPr>
              <a:pPr algn="r" fontAlgn="auto">
                <a:spcBef>
                  <a:spcPts val="0"/>
                </a:spcBef>
                <a:spcAft>
                  <a:spcPts val="0"/>
                </a:spcAft>
                <a:defRPr/>
              </a:pPr>
              <a:t>70</a:t>
            </a:fld>
            <a:endParaRPr lang="ru-RU" sz="1600" b="0" dirty="0">
              <a:solidFill>
                <a:schemeClr val="tx1">
                  <a:tint val="75000"/>
                </a:schemeClr>
              </a:solidFill>
              <a:latin typeface="+mn-lt"/>
            </a:endParaRPr>
          </a:p>
        </p:txBody>
      </p:sp>
      <p:sp>
        <p:nvSpPr>
          <p:cNvPr id="2" name="Объект 2"/>
          <p:cNvSpPr>
            <a:spLocks/>
          </p:cNvSpPr>
          <p:nvPr/>
        </p:nvSpPr>
        <p:spPr bwMode="auto">
          <a:xfrm>
            <a:off x="323850" y="90488"/>
            <a:ext cx="8424863" cy="2447925"/>
          </a:xfrm>
          <a:prstGeom prst="rect">
            <a:avLst/>
          </a:prstGeom>
          <a:solidFill>
            <a:srgbClr val="CCFFCC"/>
          </a:solidFill>
          <a:ln w="9525">
            <a:solidFill>
              <a:schemeClr val="tx2"/>
            </a:solidFill>
            <a:prstDash val="lgDash"/>
            <a:miter lim="800000"/>
            <a:headEnd/>
            <a:tailEnd/>
          </a:ln>
        </p:spPr>
        <p:txBody>
          <a:bodyPr/>
          <a:lstStyle/>
          <a:p>
            <a:pPr indent="361950">
              <a:lnSpc>
                <a:spcPct val="90000"/>
              </a:lnSpc>
              <a:spcBef>
                <a:spcPct val="20000"/>
              </a:spcBef>
              <a:buFont typeface="Arial" charset="0"/>
              <a:buNone/>
            </a:pPr>
            <a:r>
              <a:rPr lang="ru-RU" sz="2400"/>
              <a:t>ИЗМЕНЕНИЯ В ТЕХНИЧЕСКОМ ЗАДАНИИ</a:t>
            </a:r>
          </a:p>
          <a:p>
            <a:pPr indent="361950" algn="just">
              <a:lnSpc>
                <a:spcPct val="90000"/>
              </a:lnSpc>
              <a:spcBef>
                <a:spcPct val="20000"/>
              </a:spcBef>
              <a:buFont typeface="Arial" charset="0"/>
              <a:buNone/>
            </a:pPr>
            <a:r>
              <a:rPr lang="ru-RU" sz="2400" b="0"/>
              <a:t>Информационная система должна поддерживать матричную структуру управления на предприятии и уметь оперировать таким понятием, как проект, в следующем контексте: один и тот же сотрудник может участвовать во многих проектах, выполняя различные обязанности (т.е. занимая различные должности). </a:t>
            </a:r>
          </a:p>
        </p:txBody>
      </p:sp>
      <p:sp>
        <p:nvSpPr>
          <p:cNvPr id="138245" name="Rectangle 5"/>
          <p:cNvSpPr>
            <a:spLocks noChangeArrowheads="1"/>
          </p:cNvSpPr>
          <p:nvPr/>
        </p:nvSpPr>
        <p:spPr bwMode="auto">
          <a:xfrm>
            <a:off x="468313" y="5922963"/>
            <a:ext cx="3673475" cy="336550"/>
          </a:xfrm>
          <a:prstGeom prst="rect">
            <a:avLst/>
          </a:prstGeom>
          <a:solidFill>
            <a:srgbClr val="FAF4D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nchor="ctr">
            <a:spAutoFit/>
          </a:bodyPr>
          <a:lstStyle/>
          <a:p>
            <a:pPr algn="ctr"/>
            <a:r>
              <a:rPr lang="ru-RU" sz="1600"/>
              <a:t>Многополюсная ассоциация</a:t>
            </a:r>
          </a:p>
        </p:txBody>
      </p:sp>
      <p:pic>
        <p:nvPicPr>
          <p:cNvPr id="138247"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825" y="2825750"/>
            <a:ext cx="4824413" cy="2736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Заголовок 1"/>
          <p:cNvSpPr>
            <a:spLocks noGrp="1"/>
          </p:cNvSpPr>
          <p:nvPr>
            <p:ph type="title" idx="4294967295"/>
          </p:nvPr>
        </p:nvSpPr>
        <p:spPr>
          <a:xfrm>
            <a:off x="0" y="90488"/>
            <a:ext cx="9144000" cy="812800"/>
          </a:xfrm>
        </p:spPr>
        <p:txBody>
          <a:bodyPr/>
          <a:lstStyle/>
          <a:p>
            <a:r>
              <a:rPr lang="ru-RU" sz="4000" b="1">
                <a:solidFill>
                  <a:schemeClr val="accent1"/>
                </a:solidFill>
              </a:rPr>
              <a:t>Класс ассоциации</a:t>
            </a:r>
            <a:endParaRPr lang="en-US" sz="4000" b="1">
              <a:solidFill>
                <a:schemeClr val="accent1"/>
              </a:solidFill>
            </a:endParaRPr>
          </a:p>
        </p:txBody>
      </p:sp>
      <p:sp>
        <p:nvSpPr>
          <p:cNvPr id="3" name="Объект 2"/>
          <p:cNvSpPr>
            <a:spLocks noGrp="1"/>
          </p:cNvSpPr>
          <p:nvPr>
            <p:ph idx="4294967295"/>
          </p:nvPr>
        </p:nvSpPr>
        <p:spPr>
          <a:xfrm>
            <a:off x="396875" y="954088"/>
            <a:ext cx="8496300" cy="2736850"/>
          </a:xfrm>
        </p:spPr>
        <p:txBody>
          <a:bodyPr>
            <a:normAutofit/>
          </a:bodyPr>
          <a:lstStyle/>
          <a:p>
            <a:pPr marL="0" indent="361950" algn="just">
              <a:lnSpc>
                <a:spcPct val="85000"/>
              </a:lnSpc>
              <a:buFont typeface="Arial" charset="0"/>
              <a:buNone/>
            </a:pPr>
            <a:r>
              <a:rPr lang="ru-RU" sz="2200">
                <a:latin typeface="Arial" charset="0"/>
              </a:rPr>
              <a:t>В процессе проектирования возможны ситуации, когда ассоциация должна иметь собственные атрибуты (и даже операции), значения которых хранятся в экземплярах ассоциации ‒ связях. В таком случае применяется специальный элемент моделирования ‒ класс ассоциации.</a:t>
            </a:r>
          </a:p>
          <a:p>
            <a:pPr marL="0" indent="361950" algn="just">
              <a:lnSpc>
                <a:spcPct val="85000"/>
              </a:lnSpc>
              <a:buFont typeface="Arial" charset="0"/>
              <a:buNone/>
            </a:pPr>
            <a:r>
              <a:rPr lang="ru-RU" sz="2200" b="1" i="1">
                <a:latin typeface="Arial" charset="0"/>
              </a:rPr>
              <a:t>Класс ассоциации</a:t>
            </a:r>
            <a:r>
              <a:rPr lang="ru-RU" sz="2200" b="1">
                <a:latin typeface="Arial" charset="0"/>
              </a:rPr>
              <a:t> (association class) ‒ это сущность, которая является ассоциацией, но также имеет в своем составе составляющие класса.</a:t>
            </a:r>
          </a:p>
          <a:p>
            <a:pPr marL="0" indent="361950" algn="just">
              <a:lnSpc>
                <a:spcPct val="85000"/>
              </a:lnSpc>
              <a:buFont typeface="Arial" charset="0"/>
              <a:buNone/>
            </a:pPr>
            <a:r>
              <a:rPr lang="ru-RU" sz="2200">
                <a:latin typeface="Arial" charset="0"/>
              </a:rPr>
              <a:t>Класс ассоциации изображается в виде символа класса, присоединенного пунктирной линией к линии ассоциации.</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E787E6A8-96BF-4932-AFCB-5D34FCD6A4BC}" type="slidenum">
              <a:rPr lang="ru-RU" sz="1600" b="0">
                <a:solidFill>
                  <a:schemeClr val="tx1">
                    <a:tint val="75000"/>
                  </a:schemeClr>
                </a:solidFill>
                <a:latin typeface="+mn-lt"/>
              </a:rPr>
              <a:pPr algn="r" fontAlgn="auto">
                <a:spcBef>
                  <a:spcPts val="0"/>
                </a:spcBef>
                <a:spcAft>
                  <a:spcPts val="0"/>
                </a:spcAft>
                <a:defRPr/>
              </a:pPr>
              <a:t>71</a:t>
            </a:fld>
            <a:endParaRPr lang="ru-RU" sz="1600" b="0" dirty="0">
              <a:solidFill>
                <a:schemeClr val="tx1">
                  <a:tint val="75000"/>
                </a:schemeClr>
              </a:solidFill>
              <a:latin typeface="+mn-lt"/>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323850" y="3043238"/>
            <a:ext cx="8712200" cy="3311525"/>
          </a:xfrm>
        </p:spPr>
        <p:txBody>
          <a:bodyPr lIns="18000" rIns="18000"/>
          <a:lstStyle/>
          <a:p>
            <a:pPr marL="0" indent="361950" algn="just">
              <a:lnSpc>
                <a:spcPct val="90000"/>
              </a:lnSpc>
              <a:buFont typeface="Arial" charset="0"/>
              <a:buNone/>
            </a:pPr>
            <a:r>
              <a:rPr lang="ru-RU" sz="2200">
                <a:latin typeface="Arial" charset="0"/>
              </a:rPr>
              <a:t>Здесь более сложное отношение между должностями, сотрудниками и проектами, нежели те, что приведены выше. А именно, допускается не только совмещение должностей, но и дробление ставок. Используя разобранную нотацию ассоциации, мы можем констатировать, что между классами Person, Position и Project имеет место ассоциация "многие ко многим". Однако этого недостаточно: необходимо указать, какую долю данной должности занимает данный сотрудник. Эту информацию нельзя отнести ни к должности, ни к сотруднику, ни к проекту ‒ это атрибут ассоциации, которая всех их связывает.  </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E343879F-CF4B-4A75-BD6F-937703B76BFC}" type="slidenum">
              <a:rPr lang="ru-RU" sz="1600" b="0">
                <a:solidFill>
                  <a:schemeClr val="tx1">
                    <a:tint val="75000"/>
                  </a:schemeClr>
                </a:solidFill>
                <a:latin typeface="+mn-lt"/>
              </a:rPr>
              <a:pPr algn="r" fontAlgn="auto">
                <a:spcBef>
                  <a:spcPts val="0"/>
                </a:spcBef>
                <a:spcAft>
                  <a:spcPts val="0"/>
                </a:spcAft>
                <a:defRPr/>
              </a:pPr>
              <a:t>72</a:t>
            </a:fld>
            <a:endParaRPr lang="ru-RU" sz="1600" b="0" dirty="0">
              <a:solidFill>
                <a:schemeClr val="tx1">
                  <a:tint val="75000"/>
                </a:schemeClr>
              </a:solidFill>
              <a:latin typeface="+mn-lt"/>
            </a:endParaRPr>
          </a:p>
        </p:txBody>
      </p:sp>
      <p:sp>
        <p:nvSpPr>
          <p:cNvPr id="2" name="Объект 2"/>
          <p:cNvSpPr>
            <a:spLocks/>
          </p:cNvSpPr>
          <p:nvPr/>
        </p:nvSpPr>
        <p:spPr bwMode="auto">
          <a:xfrm>
            <a:off x="323850" y="90488"/>
            <a:ext cx="8424863" cy="2808287"/>
          </a:xfrm>
          <a:prstGeom prst="rect">
            <a:avLst/>
          </a:prstGeom>
          <a:solidFill>
            <a:srgbClr val="CCFFCC"/>
          </a:solidFill>
          <a:ln w="9525">
            <a:solidFill>
              <a:schemeClr val="tx2"/>
            </a:solidFill>
            <a:prstDash val="lgDash"/>
            <a:miter lim="800000"/>
            <a:headEnd/>
            <a:tailEnd/>
          </a:ln>
        </p:spPr>
        <p:txBody>
          <a:bodyPr/>
          <a:lstStyle/>
          <a:p>
            <a:pPr indent="361950">
              <a:lnSpc>
                <a:spcPct val="90000"/>
              </a:lnSpc>
              <a:spcBef>
                <a:spcPct val="20000"/>
              </a:spcBef>
              <a:buFont typeface="Arial" charset="0"/>
              <a:buNone/>
            </a:pPr>
            <a:r>
              <a:rPr lang="ru-RU" sz="2400"/>
              <a:t>ИЗМЕНЕНИЯ В ТЕХНИЧЕСКОМ ЗАДАНИИ</a:t>
            </a:r>
          </a:p>
          <a:p>
            <a:pPr indent="361950" algn="just">
              <a:lnSpc>
                <a:spcPct val="90000"/>
              </a:lnSpc>
              <a:spcBef>
                <a:spcPct val="20000"/>
              </a:spcBef>
              <a:buFont typeface="Arial" charset="0"/>
              <a:buNone/>
            </a:pPr>
            <a:r>
              <a:rPr lang="ru-RU" sz="2400" b="0"/>
              <a:t>Допускается ситуация, когда сотрудник может работать на нескольких должностях в разных проектах, а также возможно, чтобы одну и ту же должность в одном проекте занимало несколько сотрудников (дробление ставки). Размер заработной платы зависит от того, сколько конкретно времени проработал данный сотрудник в данной должности в данном проекте. </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131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8888" y="582613"/>
            <a:ext cx="6697662" cy="440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Заголовок 1"/>
          <p:cNvSpPr>
            <a:spLocks noGrp="1"/>
          </p:cNvSpPr>
          <p:nvPr>
            <p:ph type="title" idx="4294967295"/>
          </p:nvPr>
        </p:nvSpPr>
        <p:spPr>
          <a:xfrm>
            <a:off x="0" y="90488"/>
            <a:ext cx="9144000" cy="812800"/>
          </a:xfrm>
        </p:spPr>
        <p:txBody>
          <a:bodyPr/>
          <a:lstStyle/>
          <a:p>
            <a:r>
              <a:rPr lang="ru-RU" sz="4000" b="1">
                <a:solidFill>
                  <a:schemeClr val="accent1"/>
                </a:solidFill>
              </a:rPr>
              <a:t>Советы по проектированию</a:t>
            </a:r>
            <a:endParaRPr lang="en-US" sz="4000" b="1">
              <a:solidFill>
                <a:schemeClr val="accent1"/>
              </a:solidFill>
            </a:endParaRPr>
          </a:p>
        </p:txBody>
      </p:sp>
      <p:sp>
        <p:nvSpPr>
          <p:cNvPr id="3" name="Объект 2"/>
          <p:cNvSpPr>
            <a:spLocks noGrp="1"/>
          </p:cNvSpPr>
          <p:nvPr>
            <p:ph idx="4294967295"/>
          </p:nvPr>
        </p:nvSpPr>
        <p:spPr>
          <a:xfrm>
            <a:off x="396875" y="882650"/>
            <a:ext cx="8496300" cy="2736850"/>
          </a:xfrm>
        </p:spPr>
        <p:txBody>
          <a:bodyPr>
            <a:normAutofit/>
          </a:bodyPr>
          <a:lstStyle/>
          <a:p>
            <a:pPr marL="0" indent="361950" algn="just">
              <a:lnSpc>
                <a:spcPct val="85000"/>
              </a:lnSpc>
              <a:buFont typeface="Arial" charset="0"/>
              <a:buNone/>
            </a:pPr>
            <a:r>
              <a:rPr lang="ru-RU" sz="2200">
                <a:latin typeface="Arial" charset="0"/>
              </a:rPr>
              <a:t>Для практически значимых систем диаграммы классов в конечном итоге получаются довольно сложными. Пытаться прорисовать сложную диаграмму классов сразу  нерационально ‒ слишком велик риск "утонуть" в деталях. </a:t>
            </a:r>
          </a:p>
          <a:p>
            <a:pPr marL="0" indent="361950" algn="just">
              <a:lnSpc>
                <a:spcPct val="85000"/>
              </a:lnSpc>
              <a:buFont typeface="Arial" charset="0"/>
              <a:buNone/>
            </a:pPr>
            <a:r>
              <a:rPr lang="ru-RU" sz="2200">
                <a:latin typeface="Arial" charset="0"/>
              </a:rPr>
              <a:t>Удачная модель структуры сложной системы создается за несколько итераций, в которых моделирование структуры перемежается моделированием поведения. </a:t>
            </a:r>
          </a:p>
          <a:p>
            <a:pPr marL="0" indent="361950" algn="just">
              <a:lnSpc>
                <a:spcPct val="85000"/>
              </a:lnSpc>
            </a:pPr>
            <a:r>
              <a:rPr lang="ru-RU" sz="2200">
                <a:latin typeface="Arial" charset="0"/>
              </a:rPr>
              <a:t>Описывать структуру удобнее параллельно с описанием поведения. Каждая итерация должна быть небольшим уточнением, как структуры, так и поведения.</a:t>
            </a:r>
          </a:p>
          <a:p>
            <a:pPr marL="0" indent="361950" algn="just">
              <a:lnSpc>
                <a:spcPct val="85000"/>
              </a:lnSpc>
            </a:pPr>
            <a:r>
              <a:rPr lang="ru-RU" sz="2200">
                <a:latin typeface="Arial" charset="0"/>
              </a:rPr>
              <a:t>Не обязательно включать в модель все классы сразу. На первых итерациях достаточно идентифицировать очень небольшую (10%) долю всех классов системы.</a:t>
            </a:r>
          </a:p>
          <a:p>
            <a:pPr marL="0" indent="361950" algn="just">
              <a:lnSpc>
                <a:spcPct val="85000"/>
              </a:lnSpc>
            </a:pPr>
            <a:r>
              <a:rPr lang="ru-RU" sz="2200">
                <a:latin typeface="Arial" charset="0"/>
              </a:rPr>
              <a:t>Не обязательно определять все составляющие класса сразу. Начните с имени класса.</a:t>
            </a:r>
          </a:p>
          <a:p>
            <a:pPr marL="0" indent="361950" algn="just">
              <a:lnSpc>
                <a:spcPct val="85000"/>
              </a:lnSpc>
            </a:pPr>
            <a:r>
              <a:rPr lang="ru-RU" sz="2200">
                <a:latin typeface="Arial" charset="0"/>
              </a:rPr>
              <a:t>Не обязательно показывать на диаграмме все составляющие класса и их свойства. </a:t>
            </a:r>
          </a:p>
          <a:p>
            <a:pPr marL="0" indent="361950" algn="just">
              <a:lnSpc>
                <a:spcPct val="85000"/>
              </a:lnSpc>
            </a:pPr>
            <a:r>
              <a:rPr lang="ru-RU" sz="2200">
                <a:latin typeface="Arial" charset="0"/>
              </a:rPr>
              <a:t>Не обязательно определять все отношения между классами сразу. </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AFF70C3C-0540-4AD6-93D5-79F0CF2A620E}" type="slidenum">
              <a:rPr lang="ru-RU" sz="1600" b="0">
                <a:solidFill>
                  <a:schemeClr val="tx1">
                    <a:tint val="75000"/>
                  </a:schemeClr>
                </a:solidFill>
                <a:latin typeface="+mn-lt"/>
              </a:rPr>
              <a:pPr algn="r" fontAlgn="auto">
                <a:spcBef>
                  <a:spcPts val="0"/>
                </a:spcBef>
                <a:spcAft>
                  <a:spcPts val="0"/>
                </a:spcAft>
                <a:defRPr/>
              </a:pPr>
              <a:t>74</a:t>
            </a:fld>
            <a:endParaRPr lang="ru-RU" sz="1600" b="0" dirty="0">
              <a:solidFill>
                <a:schemeClr val="tx1">
                  <a:tint val="75000"/>
                </a:schemeClr>
              </a:solidFill>
              <a:latin typeface="+mn-lt"/>
            </a:endParaRP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488ECC29-4302-4D4E-B530-FF79EDEC6AAC}" type="slidenum">
              <a:rPr lang="ru-RU" sz="1600" b="0">
                <a:solidFill>
                  <a:schemeClr val="tx1">
                    <a:tint val="75000"/>
                  </a:schemeClr>
                </a:solidFill>
                <a:latin typeface="+mn-lt"/>
              </a:rPr>
              <a:pPr algn="r" fontAlgn="auto">
                <a:spcBef>
                  <a:spcPts val="0"/>
                </a:spcBef>
                <a:spcAft>
                  <a:spcPts val="0"/>
                </a:spcAft>
                <a:defRPr/>
              </a:pPr>
              <a:t>75</a:t>
            </a:fld>
            <a:endParaRPr lang="ru-RU" sz="1600" b="0" dirty="0">
              <a:solidFill>
                <a:schemeClr val="tx1">
                  <a:tint val="75000"/>
                </a:schemeClr>
              </a:solidFill>
              <a:latin typeface="+mn-lt"/>
            </a:endParaRPr>
          </a:p>
        </p:txBody>
      </p:sp>
      <p:sp>
        <p:nvSpPr>
          <p:cNvPr id="137223" name="AutoShape 7"/>
          <p:cNvSpPr>
            <a:spLocks noChangeAspect="1" noChangeArrowheads="1"/>
          </p:cNvSpPr>
          <p:nvPr/>
        </p:nvSpPr>
        <p:spPr bwMode="auto">
          <a:xfrm>
            <a:off x="1357313" y="954088"/>
            <a:ext cx="6429375" cy="4752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37224" name="AutoShape 8"/>
          <p:cNvSpPr>
            <a:spLocks noChangeAspect="1" noChangeArrowheads="1"/>
          </p:cNvSpPr>
          <p:nvPr/>
        </p:nvSpPr>
        <p:spPr bwMode="auto">
          <a:xfrm>
            <a:off x="1357313" y="954088"/>
            <a:ext cx="6429375" cy="4752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37225" name="AutoShape 9"/>
          <p:cNvSpPr>
            <a:spLocks noChangeAspect="1" noChangeArrowheads="1"/>
          </p:cNvSpPr>
          <p:nvPr/>
        </p:nvSpPr>
        <p:spPr bwMode="auto">
          <a:xfrm>
            <a:off x="1357313" y="954088"/>
            <a:ext cx="6429375" cy="4752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37226" name="AutoShape 10"/>
          <p:cNvSpPr>
            <a:spLocks noChangeAspect="1" noChangeArrowheads="1"/>
          </p:cNvSpPr>
          <p:nvPr/>
        </p:nvSpPr>
        <p:spPr bwMode="auto">
          <a:xfrm>
            <a:off x="1357313" y="954088"/>
            <a:ext cx="6429375" cy="4752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37227" name="AutoShape 11"/>
          <p:cNvSpPr>
            <a:spLocks noChangeAspect="1" noChangeArrowheads="1"/>
          </p:cNvSpPr>
          <p:nvPr/>
        </p:nvSpPr>
        <p:spPr bwMode="auto">
          <a:xfrm>
            <a:off x="1357313" y="954088"/>
            <a:ext cx="6429375" cy="4752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37230" name="Rectangle 14"/>
          <p:cNvSpPr>
            <a:spLocks noChangeArrowheads="1"/>
          </p:cNvSpPr>
          <p:nvPr/>
        </p:nvSpPr>
        <p:spPr bwMode="auto">
          <a:xfrm>
            <a:off x="0" y="8016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b="0">
              <a:latin typeface="Calibri" pitchFamily="34" charset="0"/>
            </a:endParaRPr>
          </a:p>
        </p:txBody>
      </p:sp>
      <p:pic>
        <p:nvPicPr>
          <p:cNvPr id="137229" name="Picture 1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288" y="90488"/>
            <a:ext cx="8353425" cy="6175375"/>
          </a:xfrm>
          <a:prstGeom prst="rect">
            <a:avLst/>
          </a:prstGeom>
          <a:noFill/>
          <a:extLst>
            <a:ext uri="{909E8E84-426E-40DD-AFC4-6F175D3DCCD1}">
              <a14:hiddenFill xmlns:a14="http://schemas.microsoft.com/office/drawing/2010/main">
                <a:solidFill>
                  <a:srgbClr val="FFFFFF"/>
                </a:solidFill>
              </a14:hiddenFill>
            </a:ext>
          </a:extLst>
        </p:spPr>
      </p:pic>
      <p:sp>
        <p:nvSpPr>
          <p:cNvPr id="137231" name="Rectangle 15"/>
          <p:cNvSpPr>
            <a:spLocks noChangeArrowheads="1"/>
          </p:cNvSpPr>
          <p:nvPr/>
        </p:nvSpPr>
        <p:spPr bwMode="auto">
          <a:xfrm>
            <a:off x="2916238" y="6265863"/>
            <a:ext cx="3325812"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r>
              <a:rPr lang="ru-RU" sz="1400" b="0">
                <a:latin typeface="Calibri" pitchFamily="34" charset="0"/>
                <a:cs typeface="Times New Roman" pitchFamily="18" charset="0"/>
              </a:rPr>
              <a:t>Рис. Основная диаграмма классов ИС ОК</a:t>
            </a:r>
            <a:endParaRPr lang="ru-RU" b="0">
              <a:latin typeface="Calibri"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323850" y="809625"/>
            <a:ext cx="8686800" cy="5281613"/>
          </a:xfrm>
        </p:spPr>
        <p:txBody>
          <a:bodyPr>
            <a:normAutofit/>
          </a:bodyPr>
          <a:lstStyle/>
          <a:p>
            <a:pPr marL="0" indent="361950" algn="just">
              <a:lnSpc>
                <a:spcPct val="90000"/>
              </a:lnSpc>
              <a:buFont typeface="Arial" charset="0"/>
              <a:buNone/>
            </a:pPr>
            <a:r>
              <a:rPr lang="ru-RU" sz="2200">
                <a:latin typeface="Arial" charset="0"/>
              </a:rPr>
              <a:t>В настоящее время самым распространенным способом хранения объектов является использование СУБД. При этом хранимому классу соответствует таблица БД, а хранимый объект (набор значений хранимых атрибутов) представляется записью в таблице. Вопрос структуры хранения данных является первостепенным для приложений баз данных. К счастью, известны надежные методы решения этого вопроса ‒ схемы баз данных, диаграммы "сущность–связь". Эти же методы (с точностью до обозначений) применяются и в UML в форме </a:t>
            </a:r>
            <a:r>
              <a:rPr lang="ru-RU" sz="2200" b="1">
                <a:latin typeface="Arial" charset="0"/>
              </a:rPr>
              <a:t>ассоциаций с указанием кратности полюсов.</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FE1E608A-8C5D-40C0-83A0-DE038BA976B5}" type="slidenum">
              <a:rPr lang="ru-RU" sz="1600" b="0">
                <a:solidFill>
                  <a:schemeClr val="tx1">
                    <a:tint val="75000"/>
                  </a:schemeClr>
                </a:solidFill>
                <a:latin typeface="+mn-lt"/>
              </a:rPr>
              <a:pPr algn="r" fontAlgn="auto">
                <a:spcBef>
                  <a:spcPts val="0"/>
                </a:spcBef>
                <a:spcAft>
                  <a:spcPts val="0"/>
                </a:spcAft>
                <a:defRPr/>
              </a:pPr>
              <a:t>8</a:t>
            </a:fld>
            <a:endParaRPr lang="ru-RU" sz="1600" b="0" dirty="0">
              <a:solidFill>
                <a:schemeClr val="tx1">
                  <a:tint val="75000"/>
                </a:schemeClr>
              </a:solidFill>
              <a:latin typeface="+mn-l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Заголовок 1"/>
          <p:cNvSpPr>
            <a:spLocks noGrp="1"/>
          </p:cNvSpPr>
          <p:nvPr>
            <p:ph type="title" idx="4294967295"/>
          </p:nvPr>
        </p:nvSpPr>
        <p:spPr>
          <a:xfrm>
            <a:off x="0" y="90488"/>
            <a:ext cx="9144000" cy="812800"/>
          </a:xfrm>
        </p:spPr>
        <p:txBody>
          <a:bodyPr/>
          <a:lstStyle/>
          <a:p>
            <a:r>
              <a:rPr lang="ru-RU" sz="2800" b="1">
                <a:solidFill>
                  <a:schemeClr val="accent1"/>
                </a:solidFill>
                <a:latin typeface="Arial" charset="0"/>
              </a:rPr>
              <a:t>Структура программного кода</a:t>
            </a:r>
            <a:endParaRPr lang="en-US" sz="2800">
              <a:solidFill>
                <a:schemeClr val="accent1"/>
              </a:solidFill>
              <a:latin typeface="Arial" charset="0"/>
            </a:endParaRPr>
          </a:p>
        </p:txBody>
      </p:sp>
      <p:sp>
        <p:nvSpPr>
          <p:cNvPr id="3" name="Объект 2"/>
          <p:cNvSpPr>
            <a:spLocks noGrp="1"/>
          </p:cNvSpPr>
          <p:nvPr>
            <p:ph idx="4294967295"/>
          </p:nvPr>
        </p:nvSpPr>
        <p:spPr>
          <a:xfrm>
            <a:off x="323850" y="809625"/>
            <a:ext cx="8686800" cy="5281613"/>
          </a:xfrm>
        </p:spPr>
        <p:txBody>
          <a:bodyPr>
            <a:normAutofit/>
          </a:bodyPr>
          <a:lstStyle/>
          <a:p>
            <a:pPr marL="0" indent="361950" algn="just">
              <a:lnSpc>
                <a:spcPct val="90000"/>
              </a:lnSpc>
              <a:buFont typeface="Arial" charset="0"/>
              <a:buNone/>
            </a:pPr>
            <a:r>
              <a:rPr lang="ru-RU" sz="2000">
                <a:latin typeface="Arial" charset="0"/>
              </a:rPr>
              <a:t>Программы существенно отличаются по величине ‒ бывают программы большие и маленькие. Удивительным является то, насколько велики эти различия: от сотен строк кода (и менее) до сотен миллионов строк (и более). Столь большие количественные различия не могут не проявляться и на качественном уровне. Действительно, для маленьких программ структура кода практически не имеет значения, для больших ‒ наоборот, имеет едва ли не решающее значение. Поскольку UML не является языком программирования, модель не определяет структуру кода непосредственно, однако косвенным образом структура модели существенно влияет на структуру кода. Большинство инструментов поддерживает полуавтоматическую генерацию кода. В большинстве случаев классы модели транслируются в классы (или эквивалентные им конструкции) целевого языка. Кроме того, многие инструменты учитывают структуру пакетов в модели и транслируют ее в соответствующие "надклассовые" структуры целевой системы программирования. Таким образом, если задействовано средство автоматической генерации кода, то </a:t>
            </a:r>
            <a:r>
              <a:rPr lang="ru-RU" sz="2000" b="1">
                <a:latin typeface="Arial" charset="0"/>
              </a:rPr>
              <a:t>структура классов и пакетов в модели фактически полностью моделирует структуру кода приложения.</a:t>
            </a:r>
          </a:p>
        </p:txBody>
      </p:sp>
      <p:sp>
        <p:nvSpPr>
          <p:cNvPr id="4" name="Номер слайда 3"/>
          <p:cNvSpPr txBox="1">
            <a:spLocks noGrp="1"/>
          </p:cNvSpPr>
          <p:nvPr/>
        </p:nvSpPr>
        <p:spPr>
          <a:xfrm>
            <a:off x="6902450" y="6173788"/>
            <a:ext cx="2133600" cy="354012"/>
          </a:xfrm>
          <a:prstGeom prst="rect">
            <a:avLst/>
          </a:prstGeom>
          <a:noFill/>
        </p:spPr>
        <p:txBody>
          <a:bodyPr anchor="ctr"/>
          <a:lstStyle/>
          <a:p>
            <a:pPr algn="r" fontAlgn="auto">
              <a:spcBef>
                <a:spcPts val="0"/>
              </a:spcBef>
              <a:spcAft>
                <a:spcPts val="0"/>
              </a:spcAft>
              <a:defRPr/>
            </a:pPr>
            <a:fld id="{BC867261-3C02-4F9C-9897-A1523D15E271}" type="slidenum">
              <a:rPr lang="ru-RU" sz="1600" b="0">
                <a:solidFill>
                  <a:schemeClr val="tx1">
                    <a:tint val="75000"/>
                  </a:schemeClr>
                </a:solidFill>
                <a:latin typeface="+mn-lt"/>
              </a:rPr>
              <a:pPr algn="r" fontAlgn="auto">
                <a:spcBef>
                  <a:spcPts val="0"/>
                </a:spcBef>
                <a:spcAft>
                  <a:spcPts val="0"/>
                </a:spcAft>
                <a:defRPr/>
              </a:pPr>
              <a:t>9</a:t>
            </a:fld>
            <a:endParaRPr lang="ru-RU" sz="1600" b="0" dirty="0">
              <a:solidFill>
                <a:schemeClr val="tx1">
                  <a:tint val="75000"/>
                </a:schemeClr>
              </a:solidFill>
              <a:latin typeface="+mn-lt"/>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3177</TotalTime>
  <Words>3513</Words>
  <Application>Microsoft Office PowerPoint</Application>
  <PresentationFormat>Произвольный</PresentationFormat>
  <Paragraphs>473</Paragraphs>
  <Slides>75</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75</vt:i4>
      </vt:variant>
    </vt:vector>
  </HeadingPairs>
  <TitlesOfParts>
    <vt:vector size="80" baseType="lpstr">
      <vt:lpstr>Arial</vt:lpstr>
      <vt:lpstr>Calibri</vt:lpstr>
      <vt:lpstr>Impact</vt:lpstr>
      <vt:lpstr>Times New Roman</vt:lpstr>
      <vt:lpstr>Тема Office</vt:lpstr>
      <vt:lpstr>Моделирование на UML</vt:lpstr>
      <vt:lpstr>Презентация PowerPoint</vt:lpstr>
      <vt:lpstr>Принципы моделирования структуры</vt:lpstr>
      <vt:lpstr>Презентация PowerPoint</vt:lpstr>
      <vt:lpstr>Назначение  структурного моделирования</vt:lpstr>
      <vt:lpstr>Структура связей между объектами во время выполнения программы</vt:lpstr>
      <vt:lpstr>Структура хранения данных</vt:lpstr>
      <vt:lpstr>Презентация PowerPoint</vt:lpstr>
      <vt:lpstr>Структура программного кода</vt:lpstr>
      <vt:lpstr>Структура компонентов в приложении</vt:lpstr>
      <vt:lpstr>Структура сложных объектов, состоящих из взаимодействующих частей</vt:lpstr>
      <vt:lpstr>Структура артефаков в проекте</vt:lpstr>
      <vt:lpstr>Структура используемых вычислительных ресурсов</vt:lpstr>
      <vt:lpstr>Классификаторы </vt:lpstr>
      <vt:lpstr>Презентация PowerPoint</vt:lpstr>
      <vt:lpstr>Свойства классификаторов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Идентификация классов</vt:lpstr>
      <vt:lpstr>Презентация PowerPoint</vt:lpstr>
      <vt:lpstr>Презентация PowerPoint</vt:lpstr>
      <vt:lpstr>Презентация PowerPoint</vt:lpstr>
      <vt:lpstr>Презентация PowerPoint</vt:lpstr>
      <vt:lpstr>Сущности на диаграмме классов</vt:lpstr>
      <vt:lpstr>Классы </vt:lpstr>
      <vt:lpstr>Презентация PowerPoint</vt:lpstr>
      <vt:lpstr>Презентация PowerPoint</vt:lpstr>
      <vt:lpstr>Презентация PowerPoint</vt:lpstr>
      <vt:lpstr>Атрибуты</vt:lpstr>
      <vt:lpstr>Презентация PowerPoint</vt:lpstr>
      <vt:lpstr>Презентация PowerPoint</vt:lpstr>
      <vt:lpstr>Операции и методы</vt:lpstr>
      <vt:lpstr>Презентация PowerPoint</vt:lpstr>
      <vt:lpstr>Интерфейсы и типы данных</vt:lpstr>
      <vt:lpstr>Презентация PowerPoint</vt:lpstr>
      <vt:lpstr>Шаблоны</vt:lpstr>
      <vt:lpstr>Презентация PowerPoint</vt:lpstr>
      <vt:lpstr>Отношения на диаграмме классов</vt:lpstr>
      <vt:lpstr>Отношение зависимости</vt:lpstr>
      <vt:lpstr>Презентация PowerPoint</vt:lpstr>
      <vt:lpstr>Презентация PowerPoint</vt:lpstr>
      <vt:lpstr>Отношение реализации</vt:lpstr>
      <vt:lpstr>Презентация PowerPoint</vt:lpstr>
      <vt:lpstr>Отношение обобщения</vt:lpstr>
      <vt:lpstr>Презентация PowerPoint</vt:lpstr>
      <vt:lpstr>Презентация PowerPoint</vt:lpstr>
      <vt:lpstr>Ассоциации и их дополнения</vt:lpstr>
      <vt:lpstr>Презентация PowerPoint</vt:lpstr>
      <vt:lpstr>Имя ассоциации</vt:lpstr>
      <vt:lpstr>Кратность полюса</vt:lpstr>
      <vt:lpstr>Агрегация</vt:lpstr>
      <vt:lpstr>Композиция</vt:lpstr>
      <vt:lpstr>Презентация PowerPoint</vt:lpstr>
      <vt:lpstr>Презентация PowerPoint</vt:lpstr>
      <vt:lpstr>Презентация PowerPoint</vt:lpstr>
      <vt:lpstr>Презентация PowerPoint</vt:lpstr>
      <vt:lpstr>Презентация PowerPoint</vt:lpstr>
      <vt:lpstr>Роль полюса ассоциации</vt:lpstr>
      <vt:lpstr>Презентация PowerPoint</vt:lpstr>
      <vt:lpstr>Презентация PowerPoint</vt:lpstr>
      <vt:lpstr>Презентация PowerPoint</vt:lpstr>
      <vt:lpstr>Многополюсная ассоциация</vt:lpstr>
      <vt:lpstr>Презентация PowerPoint</vt:lpstr>
      <vt:lpstr>Класс ассоциации</vt:lpstr>
      <vt:lpstr>Презентация PowerPoint</vt:lpstr>
      <vt:lpstr>Презентация PowerPoint</vt:lpstr>
      <vt:lpstr>Советы по проектированию</vt:lpstr>
      <vt:lpstr>Презентация PowerPoint</vt:lpstr>
    </vt:vector>
  </TitlesOfParts>
  <Company>Comp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Моделирование на UML</dc:title>
  <dc:creator>Общая</dc:creator>
  <cp:lastModifiedBy>Владислав Карюкин</cp:lastModifiedBy>
  <cp:revision>105</cp:revision>
  <dcterms:created xsi:type="dcterms:W3CDTF">2017-01-20T11:05:24Z</dcterms:created>
  <dcterms:modified xsi:type="dcterms:W3CDTF">2021-09-20T05:30:16Z</dcterms:modified>
</cp:coreProperties>
</file>